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72.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s/slide199.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88.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195.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1"/>
  </p:notesMasterIdLst>
  <p:sldIdLst>
    <p:sldId id="256" r:id="rId2"/>
    <p:sldId id="257" r:id="rId3"/>
    <p:sldId id="280" r:id="rId4"/>
    <p:sldId id="281" r:id="rId5"/>
    <p:sldId id="258" r:id="rId6"/>
    <p:sldId id="259" r:id="rId7"/>
    <p:sldId id="282" r:id="rId8"/>
    <p:sldId id="283" r:id="rId9"/>
    <p:sldId id="284" r:id="rId10"/>
    <p:sldId id="260" r:id="rId11"/>
    <p:sldId id="261" r:id="rId12"/>
    <p:sldId id="262" r:id="rId13"/>
    <p:sldId id="285" r:id="rId14"/>
    <p:sldId id="286" r:id="rId15"/>
    <p:sldId id="287" r:id="rId16"/>
    <p:sldId id="263" r:id="rId17"/>
    <p:sldId id="288" r:id="rId18"/>
    <p:sldId id="289" r:id="rId19"/>
    <p:sldId id="290" r:id="rId20"/>
    <p:sldId id="291" r:id="rId21"/>
    <p:sldId id="292" r:id="rId22"/>
    <p:sldId id="293" r:id="rId23"/>
    <p:sldId id="264" r:id="rId24"/>
    <p:sldId id="268" r:id="rId25"/>
    <p:sldId id="265" r:id="rId26"/>
    <p:sldId id="276" r:id="rId27"/>
    <p:sldId id="278" r:id="rId28"/>
    <p:sldId id="270" r:id="rId29"/>
    <p:sldId id="271" r:id="rId30"/>
    <p:sldId id="275" r:id="rId31"/>
    <p:sldId id="273" r:id="rId32"/>
    <p:sldId id="266" r:id="rId33"/>
    <p:sldId id="279" r:id="rId34"/>
    <p:sldId id="294" r:id="rId35"/>
    <p:sldId id="296" r:id="rId36"/>
    <p:sldId id="298" r:id="rId37"/>
    <p:sldId id="299" r:id="rId38"/>
    <p:sldId id="388" r:id="rId39"/>
    <p:sldId id="300" r:id="rId40"/>
    <p:sldId id="302" r:id="rId41"/>
    <p:sldId id="303" r:id="rId42"/>
    <p:sldId id="304" r:id="rId43"/>
    <p:sldId id="308" r:id="rId44"/>
    <p:sldId id="313" r:id="rId45"/>
    <p:sldId id="309" r:id="rId46"/>
    <p:sldId id="310" r:id="rId47"/>
    <p:sldId id="305" r:id="rId48"/>
    <p:sldId id="311" r:id="rId49"/>
    <p:sldId id="306" r:id="rId50"/>
    <p:sldId id="312" r:id="rId51"/>
    <p:sldId id="314" r:id="rId52"/>
    <p:sldId id="315" r:id="rId53"/>
    <p:sldId id="307" r:id="rId54"/>
    <p:sldId id="316" r:id="rId55"/>
    <p:sldId id="320" r:id="rId56"/>
    <p:sldId id="317" r:id="rId57"/>
    <p:sldId id="318" r:id="rId58"/>
    <p:sldId id="322" r:id="rId59"/>
    <p:sldId id="325" r:id="rId60"/>
    <p:sldId id="326" r:id="rId61"/>
    <p:sldId id="321" r:id="rId62"/>
    <p:sldId id="327" r:id="rId63"/>
    <p:sldId id="319" r:id="rId64"/>
    <p:sldId id="323" r:id="rId65"/>
    <p:sldId id="328" r:id="rId66"/>
    <p:sldId id="329" r:id="rId67"/>
    <p:sldId id="330" r:id="rId68"/>
    <p:sldId id="333" r:id="rId69"/>
    <p:sldId id="334" r:id="rId70"/>
    <p:sldId id="332" r:id="rId71"/>
    <p:sldId id="331" r:id="rId72"/>
    <p:sldId id="335" r:id="rId73"/>
    <p:sldId id="336" r:id="rId74"/>
    <p:sldId id="338" r:id="rId75"/>
    <p:sldId id="340" r:id="rId76"/>
    <p:sldId id="341" r:id="rId77"/>
    <p:sldId id="342" r:id="rId78"/>
    <p:sldId id="343" r:id="rId79"/>
    <p:sldId id="344" r:id="rId80"/>
    <p:sldId id="345" r:id="rId81"/>
    <p:sldId id="346" r:id="rId82"/>
    <p:sldId id="347" r:id="rId83"/>
    <p:sldId id="348" r:id="rId84"/>
    <p:sldId id="351" r:id="rId85"/>
    <p:sldId id="349" r:id="rId86"/>
    <p:sldId id="358" r:id="rId87"/>
    <p:sldId id="353" r:id="rId88"/>
    <p:sldId id="354" r:id="rId89"/>
    <p:sldId id="359" r:id="rId90"/>
    <p:sldId id="363" r:id="rId91"/>
    <p:sldId id="360" r:id="rId92"/>
    <p:sldId id="364" r:id="rId93"/>
    <p:sldId id="361" r:id="rId94"/>
    <p:sldId id="362" r:id="rId95"/>
    <p:sldId id="365" r:id="rId96"/>
    <p:sldId id="366" r:id="rId97"/>
    <p:sldId id="369" r:id="rId98"/>
    <p:sldId id="370" r:id="rId99"/>
    <p:sldId id="371" r:id="rId100"/>
    <p:sldId id="372" r:id="rId101"/>
    <p:sldId id="373" r:id="rId102"/>
    <p:sldId id="374" r:id="rId103"/>
    <p:sldId id="375" r:id="rId104"/>
    <p:sldId id="376" r:id="rId105"/>
    <p:sldId id="377" r:id="rId106"/>
    <p:sldId id="389" r:id="rId107"/>
    <p:sldId id="380" r:id="rId108"/>
    <p:sldId id="381" r:id="rId109"/>
    <p:sldId id="382" r:id="rId110"/>
    <p:sldId id="383" r:id="rId111"/>
    <p:sldId id="384" r:id="rId112"/>
    <p:sldId id="378" r:id="rId113"/>
    <p:sldId id="385" r:id="rId114"/>
    <p:sldId id="386" r:id="rId115"/>
    <p:sldId id="390" r:id="rId116"/>
    <p:sldId id="391" r:id="rId117"/>
    <p:sldId id="393" r:id="rId118"/>
    <p:sldId id="392" r:id="rId119"/>
    <p:sldId id="394" r:id="rId120"/>
    <p:sldId id="395" r:id="rId121"/>
    <p:sldId id="396" r:id="rId122"/>
    <p:sldId id="397" r:id="rId123"/>
    <p:sldId id="398" r:id="rId124"/>
    <p:sldId id="402" r:id="rId125"/>
    <p:sldId id="405" r:id="rId126"/>
    <p:sldId id="400" r:id="rId127"/>
    <p:sldId id="403" r:id="rId128"/>
    <p:sldId id="404" r:id="rId129"/>
    <p:sldId id="406" r:id="rId130"/>
    <p:sldId id="407" r:id="rId131"/>
    <p:sldId id="408" r:id="rId132"/>
    <p:sldId id="409" r:id="rId133"/>
    <p:sldId id="410" r:id="rId134"/>
    <p:sldId id="411" r:id="rId135"/>
    <p:sldId id="417" r:id="rId136"/>
    <p:sldId id="412" r:id="rId137"/>
    <p:sldId id="418" r:id="rId138"/>
    <p:sldId id="419" r:id="rId139"/>
    <p:sldId id="414" r:id="rId140"/>
    <p:sldId id="420" r:id="rId141"/>
    <p:sldId id="415" r:id="rId142"/>
    <p:sldId id="416" r:id="rId143"/>
    <p:sldId id="421" r:id="rId144"/>
    <p:sldId id="422" r:id="rId145"/>
    <p:sldId id="423" r:id="rId146"/>
    <p:sldId id="424" r:id="rId147"/>
    <p:sldId id="425" r:id="rId148"/>
    <p:sldId id="426" r:id="rId149"/>
    <p:sldId id="427" r:id="rId150"/>
    <p:sldId id="428" r:id="rId151"/>
    <p:sldId id="429" r:id="rId152"/>
    <p:sldId id="430" r:id="rId153"/>
    <p:sldId id="431" r:id="rId154"/>
    <p:sldId id="432" r:id="rId155"/>
    <p:sldId id="433" r:id="rId156"/>
    <p:sldId id="434" r:id="rId157"/>
    <p:sldId id="435" r:id="rId158"/>
    <p:sldId id="436" r:id="rId159"/>
    <p:sldId id="437" r:id="rId160"/>
    <p:sldId id="438" r:id="rId161"/>
    <p:sldId id="439" r:id="rId162"/>
    <p:sldId id="440" r:id="rId163"/>
    <p:sldId id="441" r:id="rId164"/>
    <p:sldId id="442" r:id="rId165"/>
    <p:sldId id="443" r:id="rId166"/>
    <p:sldId id="444" r:id="rId167"/>
    <p:sldId id="445" r:id="rId168"/>
    <p:sldId id="446" r:id="rId169"/>
    <p:sldId id="447" r:id="rId170"/>
    <p:sldId id="448" r:id="rId171"/>
    <p:sldId id="449" r:id="rId172"/>
    <p:sldId id="450" r:id="rId173"/>
    <p:sldId id="451" r:id="rId174"/>
    <p:sldId id="452" r:id="rId175"/>
    <p:sldId id="453" r:id="rId176"/>
    <p:sldId id="454" r:id="rId177"/>
    <p:sldId id="455" r:id="rId178"/>
    <p:sldId id="456" r:id="rId179"/>
    <p:sldId id="457" r:id="rId180"/>
    <p:sldId id="458" r:id="rId181"/>
    <p:sldId id="459" r:id="rId182"/>
    <p:sldId id="460" r:id="rId183"/>
    <p:sldId id="461" r:id="rId184"/>
    <p:sldId id="462" r:id="rId185"/>
    <p:sldId id="463" r:id="rId186"/>
    <p:sldId id="464" r:id="rId187"/>
    <p:sldId id="465" r:id="rId188"/>
    <p:sldId id="466" r:id="rId189"/>
    <p:sldId id="467" r:id="rId190"/>
    <p:sldId id="468" r:id="rId191"/>
    <p:sldId id="469" r:id="rId192"/>
    <p:sldId id="470" r:id="rId193"/>
    <p:sldId id="471" r:id="rId194"/>
    <p:sldId id="472" r:id="rId195"/>
    <p:sldId id="473" r:id="rId196"/>
    <p:sldId id="474" r:id="rId197"/>
    <p:sldId id="475" r:id="rId198"/>
    <p:sldId id="476" r:id="rId199"/>
    <p:sldId id="477" r:id="rId20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1"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BB350F-E73A-4406-A671-E5F8F01AC443}" type="datetimeFigureOut">
              <a:rPr lang="en-US" smtClean="0"/>
              <a:pPr/>
              <a:t>2/28/2015</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334BA8-99F7-4727-9AB9-8C1FF3046B1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B334BA8-99F7-4727-9AB9-8C1FF3046B13}"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B334BA8-99F7-4727-9AB9-8C1FF3046B13}"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B334BA8-99F7-4727-9AB9-8C1FF3046B13}" type="slidenum">
              <a:rPr lang="en-US" smtClean="0"/>
              <a:pPr/>
              <a:t>150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B334BA8-99F7-4727-9AB9-8C1FF3046B13}" type="slidenum">
              <a:rPr lang="en-US" smtClean="0"/>
              <a:pPr/>
              <a:t>166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B889668A-D63C-4848-AF02-2D9C6647E77F}" type="datetimeFigureOut">
              <a:rPr lang="en-US" smtClean="0"/>
              <a:pPr/>
              <a:t>2/28/2015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7C50057-4CA6-4EDB-8A94-EE5CE86A5ABB}" type="slidenum">
              <a:rPr lang="en-US" smtClean="0"/>
              <a:pPr/>
              <a:t>‹#›</a:t>
            </a:fld>
            <a:endParaRPr lang="en-US"/>
          </a:p>
        </p:txBody>
      </p:sp>
    </p:spTree>
  </p:cSld>
  <p:clrMapOvr>
    <a:masterClrMapping/>
  </p:clrMapOvr>
  <p:transition>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B889668A-D63C-4848-AF02-2D9C6647E77F}" type="datetimeFigureOut">
              <a:rPr lang="en-US" smtClean="0"/>
              <a:pPr/>
              <a:t>2/28/2015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7C50057-4CA6-4EDB-8A94-EE5CE86A5ABB}" type="slidenum">
              <a:rPr lang="en-US" smtClean="0"/>
              <a:pPr/>
              <a:t>‹#›</a:t>
            </a:fld>
            <a:endParaRPr lang="en-US"/>
          </a:p>
        </p:txBody>
      </p:sp>
    </p:spTree>
  </p:cSld>
  <p:clrMapOvr>
    <a:masterClrMapping/>
  </p:clrMapOvr>
  <p:transition>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B889668A-D63C-4848-AF02-2D9C6647E77F}" type="datetimeFigureOut">
              <a:rPr lang="en-US" smtClean="0"/>
              <a:pPr/>
              <a:t>2/28/2015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7C50057-4CA6-4EDB-8A94-EE5CE86A5ABB}" type="slidenum">
              <a:rPr lang="en-US" smtClean="0"/>
              <a:pPr/>
              <a:t>‹#›</a:t>
            </a:fld>
            <a:endParaRPr lang="en-US"/>
          </a:p>
        </p:txBody>
      </p:sp>
    </p:spTree>
  </p:cSld>
  <p:clrMapOvr>
    <a:masterClrMapping/>
  </p:clrMapOvr>
  <p:transition>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B889668A-D63C-4848-AF02-2D9C6647E77F}" type="datetimeFigureOut">
              <a:rPr lang="en-US" smtClean="0"/>
              <a:pPr/>
              <a:t>2/28/2015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7C50057-4CA6-4EDB-8A94-EE5CE86A5ABB}" type="slidenum">
              <a:rPr lang="en-US" smtClean="0"/>
              <a:pPr/>
              <a:t>‹#›</a:t>
            </a:fld>
            <a:endParaRPr lang="en-US"/>
          </a:p>
        </p:txBody>
      </p:sp>
    </p:spTree>
  </p:cSld>
  <p:clrMapOvr>
    <a:masterClrMapping/>
  </p:clrMapOvr>
  <p:transition>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B889668A-D63C-4848-AF02-2D9C6647E77F}" type="datetimeFigureOut">
              <a:rPr lang="en-US" smtClean="0"/>
              <a:pPr/>
              <a:t>2/28/2015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7C50057-4CA6-4EDB-8A94-EE5CE86A5ABB}" type="slidenum">
              <a:rPr lang="en-US" smtClean="0"/>
              <a:pPr/>
              <a:t>‹#›</a:t>
            </a:fld>
            <a:endParaRPr lang="en-US"/>
          </a:p>
        </p:txBody>
      </p:sp>
    </p:spTree>
  </p:cSld>
  <p:clrMapOvr>
    <a:masterClrMapping/>
  </p:clrMapOvr>
  <p:transition>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B889668A-D63C-4848-AF02-2D9C6647E77F}" type="datetimeFigureOut">
              <a:rPr lang="en-US" smtClean="0"/>
              <a:pPr/>
              <a:t>2/28/2015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77C50057-4CA6-4EDB-8A94-EE5CE86A5ABB}" type="slidenum">
              <a:rPr lang="en-US" smtClean="0"/>
              <a:pPr/>
              <a:t>‹#›</a:t>
            </a:fld>
            <a:endParaRPr lang="en-US"/>
          </a:p>
        </p:txBody>
      </p:sp>
    </p:spTree>
  </p:cSld>
  <p:clrMapOvr>
    <a:masterClrMapping/>
  </p:clrMapOvr>
  <p:transition>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B889668A-D63C-4848-AF02-2D9C6647E77F}" type="datetimeFigureOut">
              <a:rPr lang="en-US" smtClean="0"/>
              <a:pPr/>
              <a:t>2/28/2015</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77C50057-4CA6-4EDB-8A94-EE5CE86A5ABB}" type="slidenum">
              <a:rPr lang="en-US" smtClean="0"/>
              <a:pPr/>
              <a:t>‹#›</a:t>
            </a:fld>
            <a:endParaRPr lang="en-US"/>
          </a:p>
        </p:txBody>
      </p:sp>
    </p:spTree>
  </p:cSld>
  <p:clrMapOvr>
    <a:masterClrMapping/>
  </p:clrMapOvr>
  <p:transition>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B889668A-D63C-4848-AF02-2D9C6647E77F}" type="datetimeFigureOut">
              <a:rPr lang="en-US" smtClean="0"/>
              <a:pPr/>
              <a:t>2/28/2015</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77C50057-4CA6-4EDB-8A94-EE5CE86A5ABB}" type="slidenum">
              <a:rPr lang="en-US" smtClean="0"/>
              <a:pPr/>
              <a:t>‹#›</a:t>
            </a:fld>
            <a:endParaRPr lang="en-US"/>
          </a:p>
        </p:txBody>
      </p:sp>
    </p:spTree>
  </p:cSld>
  <p:clrMapOvr>
    <a:masterClrMapping/>
  </p:clrMapOvr>
  <p:transition>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889668A-D63C-4848-AF02-2D9C6647E77F}" type="datetimeFigureOut">
              <a:rPr lang="en-US" smtClean="0"/>
              <a:pPr/>
              <a:t>2/28/2015</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77C50057-4CA6-4EDB-8A94-EE5CE86A5ABB}" type="slidenum">
              <a:rPr lang="en-US" smtClean="0"/>
              <a:pPr/>
              <a:t>‹#›</a:t>
            </a:fld>
            <a:endParaRPr lang="en-US"/>
          </a:p>
        </p:txBody>
      </p:sp>
    </p:spTree>
  </p:cSld>
  <p:clrMapOvr>
    <a:masterClrMapping/>
  </p:clrMapOvr>
  <p:transition>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889668A-D63C-4848-AF02-2D9C6647E77F}" type="datetimeFigureOut">
              <a:rPr lang="en-US" smtClean="0"/>
              <a:pPr/>
              <a:t>2/28/2015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77C50057-4CA6-4EDB-8A94-EE5CE86A5ABB}" type="slidenum">
              <a:rPr lang="en-US" smtClean="0"/>
              <a:pPr/>
              <a:t>‹#›</a:t>
            </a:fld>
            <a:endParaRPr lang="en-US"/>
          </a:p>
        </p:txBody>
      </p:sp>
    </p:spTree>
  </p:cSld>
  <p:clrMapOvr>
    <a:masterClrMapping/>
  </p:clrMapOvr>
  <p:transition>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889668A-D63C-4848-AF02-2D9C6647E77F}" type="datetimeFigureOut">
              <a:rPr lang="en-US" smtClean="0"/>
              <a:pPr/>
              <a:t>2/28/2015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77C50057-4CA6-4EDB-8A94-EE5CE86A5ABB}" type="slidenum">
              <a:rPr lang="en-US" smtClean="0"/>
              <a:pPr/>
              <a:t>‹#›</a:t>
            </a:fld>
            <a:endParaRPr lang="en-US"/>
          </a:p>
        </p:txBody>
      </p:sp>
    </p:spTree>
  </p:cSld>
  <p:clrMapOvr>
    <a:masterClrMapping/>
  </p:clrMapOvr>
  <p:transition>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89668A-D63C-4848-AF02-2D9C6647E77F}" type="datetimeFigureOut">
              <a:rPr lang="en-US" smtClean="0"/>
              <a:pPr/>
              <a:t>2/28/2015</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50057-4CA6-4EDB-8A94-EE5CE86A5AB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newsfla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83.jpeg"/><Relationship Id="rId7" Type="http://schemas.openxmlformats.org/officeDocument/2006/relationships/image" Target="../media/image87.jpeg"/><Relationship Id="rId2" Type="http://schemas.openxmlformats.org/officeDocument/2006/relationships/image" Target="../media/image82.jpeg"/><Relationship Id="rId1" Type="http://schemas.openxmlformats.org/officeDocument/2006/relationships/slideLayout" Target="../slideLayouts/slideLayout7.xml"/><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84.jpe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7.xml"/><Relationship Id="rId6" Type="http://schemas.openxmlformats.org/officeDocument/2006/relationships/image" Target="../media/image92.jpeg"/><Relationship Id="rId5" Type="http://schemas.openxmlformats.org/officeDocument/2006/relationships/image" Target="../media/image91.jpeg"/><Relationship Id="rId4" Type="http://schemas.openxmlformats.org/officeDocument/2006/relationships/image" Target="../media/image90.jpe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7.xml"/><Relationship Id="rId5" Type="http://schemas.openxmlformats.org/officeDocument/2006/relationships/image" Target="../media/image96.jpeg"/><Relationship Id="rId4" Type="http://schemas.openxmlformats.org/officeDocument/2006/relationships/image" Target="../media/image95.jpe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8" Type="http://schemas.openxmlformats.org/officeDocument/2006/relationships/image" Target="../media/image103.jpeg"/><Relationship Id="rId3" Type="http://schemas.openxmlformats.org/officeDocument/2006/relationships/image" Target="../media/image98.jpeg"/><Relationship Id="rId7" Type="http://schemas.openxmlformats.org/officeDocument/2006/relationships/image" Target="../media/image102.jpeg"/><Relationship Id="rId2" Type="http://schemas.openxmlformats.org/officeDocument/2006/relationships/image" Target="../media/image97.jpeg"/><Relationship Id="rId1" Type="http://schemas.openxmlformats.org/officeDocument/2006/relationships/slideLayout" Target="../slideLayouts/slideLayout7.xml"/><Relationship Id="rId6" Type="http://schemas.openxmlformats.org/officeDocument/2006/relationships/image" Target="../media/image101.jpeg"/><Relationship Id="rId5" Type="http://schemas.openxmlformats.org/officeDocument/2006/relationships/image" Target="../media/image100.jpeg"/><Relationship Id="rId4" Type="http://schemas.openxmlformats.org/officeDocument/2006/relationships/image" Target="../media/image99.jpeg"/><Relationship Id="rId9" Type="http://schemas.openxmlformats.org/officeDocument/2006/relationships/image" Target="../media/image104.jpeg"/></Relationships>
</file>

<file path=ppt/slides/_rels/slide138.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7.xml"/><Relationship Id="rId5" Type="http://schemas.openxmlformats.org/officeDocument/2006/relationships/image" Target="../media/image111.jpeg"/><Relationship Id="rId4" Type="http://schemas.openxmlformats.org/officeDocument/2006/relationships/image" Target="../media/image110.jpeg"/></Relationships>
</file>

<file path=ppt/slides/_rels/slide141.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12.jpeg"/><Relationship Id="rId1" Type="http://schemas.openxmlformats.org/officeDocument/2006/relationships/slideLayout" Target="../slideLayouts/slideLayout7.xml"/><Relationship Id="rId4" Type="http://schemas.openxmlformats.org/officeDocument/2006/relationships/image" Target="../media/image114.jpe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743937"/>
            <a:ext cx="91440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0" b="1" i="0" u="none" strike="noStrike" cap="none" normalizeH="0" baseline="0" dirty="0" err="1" smtClean="0">
                <a:ln>
                  <a:noFill/>
                </a:ln>
                <a:solidFill>
                  <a:schemeClr val="accent6">
                    <a:lumMod val="75000"/>
                  </a:schemeClr>
                </a:solidFill>
                <a:effectLst/>
                <a:latin typeface="Times New Roman" pitchFamily="18" charset="0"/>
                <a:ea typeface="Calibri" pitchFamily="34" charset="0"/>
                <a:cs typeface="Times New Roman" pitchFamily="18" charset="0"/>
              </a:rPr>
              <a:t>Zoonotic</a:t>
            </a:r>
            <a:r>
              <a:rPr kumimoji="0" lang="en-US" sz="60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 disease:</a:t>
            </a:r>
            <a:endParaRPr kumimoji="0" lang="en-US" sz="6000" b="0" i="0" u="none" strike="noStrike" cap="none" normalizeH="0" baseline="0" dirty="0" smtClean="0">
              <a:ln>
                <a:noFill/>
              </a:ln>
              <a:solidFill>
                <a:schemeClr val="accent6">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Disease which are primary effect animal but occasionally cause disease in man (</a:t>
            </a:r>
            <a:r>
              <a:rPr kumimoji="0" lang="en-US" sz="6000" b="1" i="0" u="none" strike="noStrike" cap="none" normalizeH="0" baseline="0" dirty="0" err="1" smtClean="0">
                <a:ln>
                  <a:noFill/>
                </a:ln>
                <a:solidFill>
                  <a:schemeClr val="accent6">
                    <a:lumMod val="75000"/>
                  </a:schemeClr>
                </a:solidFill>
                <a:effectLst/>
                <a:latin typeface="Times New Roman" pitchFamily="18" charset="0"/>
                <a:ea typeface="Calibri" pitchFamily="34" charset="0"/>
                <a:cs typeface="Times New Roman" pitchFamily="18" charset="0"/>
              </a:rPr>
              <a:t>e.g</a:t>
            </a:r>
            <a:r>
              <a:rPr kumimoji="0" lang="en-US" sz="60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 Brucellosis).</a:t>
            </a:r>
            <a:endParaRPr kumimoji="0" lang="en-US" sz="6000" b="0" i="0" u="none" strike="noStrike" cap="none" normalizeH="0" baseline="0" dirty="0" smtClean="0">
              <a:ln>
                <a:noFill/>
              </a:ln>
              <a:solidFill>
                <a:schemeClr val="accent6">
                  <a:lumMod val="75000"/>
                </a:schemeClr>
              </a:solidFill>
              <a:effectLst/>
              <a:latin typeface="Arial" pitchFamily="34" charset="0"/>
              <a:cs typeface="Arial" pitchFamily="34" charset="0"/>
            </a:endParaRPr>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0" y="8450"/>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2">
                    <a:lumMod val="60000"/>
                    <a:lumOff val="40000"/>
                  </a:schemeClr>
                </a:solidFill>
                <a:effectLst/>
                <a:latin typeface="Times New Roman" pitchFamily="18" charset="0"/>
                <a:ea typeface="Calibri" pitchFamily="34" charset="0"/>
                <a:cs typeface="Times New Roman" pitchFamily="18" charset="0"/>
              </a:rPr>
              <a:t>Bovine tuberculosis:</a:t>
            </a:r>
            <a:endParaRPr kumimoji="0" lang="en-US" sz="36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2">
                    <a:lumMod val="60000"/>
                    <a:lumOff val="40000"/>
                  </a:schemeClr>
                </a:solidFill>
                <a:effectLst/>
                <a:latin typeface="Times New Roman" pitchFamily="18" charset="0"/>
                <a:ea typeface="Calibri" pitchFamily="34" charset="0"/>
                <a:cs typeface="Times New Roman" pitchFamily="18" charset="0"/>
              </a:rPr>
              <a:t>It is a chronic &amp; acute bacterial infection .</a:t>
            </a:r>
            <a:endParaRPr kumimoji="0" lang="en-US" sz="36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2">
                    <a:lumMod val="60000"/>
                    <a:lumOff val="40000"/>
                  </a:schemeClr>
                </a:solidFill>
                <a:effectLst/>
                <a:latin typeface="Times New Roman" pitchFamily="18" charset="0"/>
                <a:ea typeface="Calibri" pitchFamily="34" charset="0"/>
                <a:cs typeface="Times New Roman" pitchFamily="18" charset="0"/>
              </a:rPr>
              <a:t>Causative agent:</a:t>
            </a:r>
            <a:endParaRPr kumimoji="0" lang="en-US" sz="36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err="1" smtClean="0">
                <a:ln>
                  <a:noFill/>
                </a:ln>
                <a:solidFill>
                  <a:schemeClr val="tx2">
                    <a:lumMod val="60000"/>
                    <a:lumOff val="40000"/>
                  </a:schemeClr>
                </a:solidFill>
                <a:effectLst/>
                <a:latin typeface="Times New Roman" pitchFamily="18" charset="0"/>
                <a:ea typeface="Calibri" pitchFamily="34" charset="0"/>
                <a:cs typeface="Times New Roman" pitchFamily="18" charset="0"/>
              </a:rPr>
              <a:t>G+,acid</a:t>
            </a:r>
            <a:r>
              <a:rPr kumimoji="0" lang="en-US" sz="3600" b="1" i="0" u="none" strike="noStrike" cap="none" normalizeH="0" baseline="0" dirty="0" smtClean="0">
                <a:ln>
                  <a:noFill/>
                </a:ln>
                <a:solidFill>
                  <a:schemeClr val="tx2">
                    <a:lumMod val="60000"/>
                    <a:lumOff val="40000"/>
                  </a:schemeClr>
                </a:solidFill>
                <a:effectLst/>
                <a:latin typeface="Times New Roman" pitchFamily="18" charset="0"/>
                <a:ea typeface="Calibri" pitchFamily="34" charset="0"/>
                <a:cs typeface="Times New Roman" pitchFamily="18" charset="0"/>
              </a:rPr>
              <a:t> fast , aerobic ,bacillus of Mycobacterium genera. The most common are(bovine , </a:t>
            </a:r>
            <a:r>
              <a:rPr kumimoji="0" lang="en-US" sz="3600" b="1" i="0" u="none" strike="noStrike" cap="none" normalizeH="0" baseline="0" dirty="0" err="1" smtClean="0">
                <a:ln>
                  <a:noFill/>
                </a:ln>
                <a:solidFill>
                  <a:schemeClr val="tx2">
                    <a:lumMod val="60000"/>
                    <a:lumOff val="40000"/>
                  </a:schemeClr>
                </a:solidFill>
                <a:effectLst/>
                <a:latin typeface="Times New Roman" pitchFamily="18" charset="0"/>
                <a:ea typeface="Calibri" pitchFamily="34" charset="0"/>
                <a:cs typeface="Times New Roman" pitchFamily="18" charset="0"/>
              </a:rPr>
              <a:t>avium</a:t>
            </a:r>
            <a:r>
              <a:rPr kumimoji="0" lang="en-US" sz="3600" b="1" i="0" u="none" strike="noStrike" cap="none" normalizeH="0" baseline="0" dirty="0" smtClean="0">
                <a:ln>
                  <a:noFill/>
                </a:ln>
                <a:solidFill>
                  <a:schemeClr val="tx2">
                    <a:lumMod val="60000"/>
                    <a:lumOff val="40000"/>
                  </a:schemeClr>
                </a:solidFill>
                <a:effectLst/>
                <a:latin typeface="Times New Roman" pitchFamily="18" charset="0"/>
                <a:ea typeface="Calibri" pitchFamily="34" charset="0"/>
                <a:cs typeface="Times New Roman" pitchFamily="18" charset="0"/>
              </a:rPr>
              <a:t> ,</a:t>
            </a:r>
            <a:r>
              <a:rPr kumimoji="0" lang="en-US" sz="3600" b="1" i="0" u="none" strike="noStrike" cap="none" normalizeH="0" baseline="0" dirty="0" err="1" smtClean="0">
                <a:ln>
                  <a:noFill/>
                </a:ln>
                <a:solidFill>
                  <a:schemeClr val="tx2">
                    <a:lumMod val="60000"/>
                    <a:lumOff val="40000"/>
                  </a:schemeClr>
                </a:solidFill>
                <a:effectLst/>
                <a:latin typeface="Times New Roman" pitchFamily="18" charset="0"/>
                <a:ea typeface="Calibri" pitchFamily="34" charset="0"/>
                <a:cs typeface="Times New Roman" pitchFamily="18" charset="0"/>
              </a:rPr>
              <a:t>hominis</a:t>
            </a:r>
            <a:r>
              <a:rPr kumimoji="0" lang="en-US" sz="3600" b="1" i="0" u="none" strike="noStrike" cap="none" normalizeH="0" baseline="0" dirty="0" smtClean="0">
                <a:ln>
                  <a:noFill/>
                </a:ln>
                <a:solidFill>
                  <a:schemeClr val="tx2">
                    <a:lumMod val="60000"/>
                    <a:lumOff val="40000"/>
                  </a:schemeClr>
                </a:solidFill>
                <a:effectLst/>
                <a:latin typeface="Times New Roman" pitchFamily="18" charset="0"/>
                <a:ea typeface="Calibri" pitchFamily="34" charset="0"/>
                <a:cs typeface="Times New Roman" pitchFamily="18" charset="0"/>
              </a:rPr>
              <a:t> ) .All three types are capable of causing disease in human but (</a:t>
            </a:r>
            <a:r>
              <a:rPr kumimoji="0" lang="en-US" sz="3600" b="1" i="0" u="none" strike="noStrike" cap="none" normalizeH="0" baseline="0" dirty="0" err="1" smtClean="0">
                <a:ln>
                  <a:noFill/>
                </a:ln>
                <a:solidFill>
                  <a:schemeClr val="tx2">
                    <a:lumMod val="60000"/>
                    <a:lumOff val="40000"/>
                  </a:schemeClr>
                </a:solidFill>
                <a:effectLst/>
                <a:latin typeface="Times New Roman" pitchFamily="18" charset="0"/>
                <a:ea typeface="Calibri" pitchFamily="34" charset="0"/>
                <a:cs typeface="Times New Roman" pitchFamily="18" charset="0"/>
              </a:rPr>
              <a:t>Myco.bovis</a:t>
            </a:r>
            <a:r>
              <a:rPr kumimoji="0" lang="en-US" sz="3600" b="1" i="0" u="none" strike="noStrike" cap="none" normalizeH="0" baseline="0" dirty="0" smtClean="0">
                <a:ln>
                  <a:noFill/>
                </a:ln>
                <a:solidFill>
                  <a:schemeClr val="tx2">
                    <a:lumMod val="60000"/>
                    <a:lumOff val="40000"/>
                  </a:schemeClr>
                </a:solidFill>
                <a:effectLst/>
                <a:latin typeface="Times New Roman" pitchFamily="18" charset="0"/>
                <a:ea typeface="Calibri" pitchFamily="34" charset="0"/>
                <a:cs typeface="Times New Roman" pitchFamily="18" charset="0"/>
              </a:rPr>
              <a:t> ) is the species responsible for cattle affection .</a:t>
            </a:r>
            <a:endParaRPr kumimoji="0" lang="en-US" sz="36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p:txBody>
      </p:sp>
    </p:spTree>
  </p:cSld>
  <p:clrMapOvr>
    <a:masterClrMapping/>
  </p:clrMapOvr>
  <p:transition>
    <p:push dir="u"/>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C:\Users\Dell\Desktop\مادة الصحة العامة البيطرية\صور امراض الصحة العامة اعداد د. احمد الشديدي\اليرسينيوسس\1.jpg"/>
          <p:cNvPicPr>
            <a:picLocks noChangeAspect="1" noChangeArrowheads="1"/>
          </p:cNvPicPr>
          <p:nvPr/>
        </p:nvPicPr>
        <p:blipFill>
          <a:blip r:embed="rId2" cstate="print"/>
          <a:srcRect/>
          <a:stretch>
            <a:fillRect/>
          </a:stretch>
        </p:blipFill>
        <p:spPr bwMode="auto">
          <a:xfrm>
            <a:off x="642910" y="857232"/>
            <a:ext cx="7572428" cy="5143536"/>
          </a:xfrm>
          <a:prstGeom prst="rect">
            <a:avLst/>
          </a:prstGeom>
          <a:noFill/>
        </p:spPr>
      </p:pic>
    </p:spTree>
  </p:cSld>
  <p:clrMapOvr>
    <a:masterClrMapping/>
  </p:clrMapOvr>
  <p:transition>
    <p:cover dir="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C:\Users\Dell\Desktop\مادة الصحة العامة البيطرية\صور امراض الصحة العامة اعداد د. احمد الشديدي\اليرسينيوسس\1 (1).jpg"/>
          <p:cNvPicPr>
            <a:picLocks noChangeAspect="1" noChangeArrowheads="1"/>
          </p:cNvPicPr>
          <p:nvPr/>
        </p:nvPicPr>
        <p:blipFill>
          <a:blip r:embed="rId2" cstate="print"/>
          <a:srcRect/>
          <a:stretch>
            <a:fillRect/>
          </a:stretch>
        </p:blipFill>
        <p:spPr bwMode="auto">
          <a:xfrm>
            <a:off x="500034" y="785794"/>
            <a:ext cx="8143932" cy="4714908"/>
          </a:xfrm>
          <a:prstGeom prst="rect">
            <a:avLst/>
          </a:prstGeom>
          <a:noFill/>
        </p:spPr>
      </p:pic>
    </p:spTree>
  </p:cSld>
  <p:clrMapOvr>
    <a:masterClrMapping/>
  </p:clrMapOvr>
  <p:transition>
    <p:push dir="u"/>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C:\Users\Dell\Desktop\مادة الصحة العامة البيطرية\صور امراض الصحة العامة اعداد د. احمد الشديدي\اليرسينيوسس\1 (3).jpg"/>
          <p:cNvPicPr>
            <a:picLocks noChangeAspect="1" noChangeArrowheads="1"/>
          </p:cNvPicPr>
          <p:nvPr/>
        </p:nvPicPr>
        <p:blipFill>
          <a:blip r:embed="rId2" cstate="print"/>
          <a:srcRect/>
          <a:stretch>
            <a:fillRect/>
          </a:stretch>
        </p:blipFill>
        <p:spPr bwMode="auto">
          <a:xfrm>
            <a:off x="928662" y="357166"/>
            <a:ext cx="7429551" cy="5786478"/>
          </a:xfrm>
          <a:prstGeom prst="rect">
            <a:avLst/>
          </a:prstGeom>
          <a:noFill/>
        </p:spPr>
      </p:pic>
    </p:spTree>
  </p:cSld>
  <p:clrMapOvr>
    <a:masterClrMapping/>
  </p:clrMapOvr>
  <p:transition>
    <p:newsflash/>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C:\Users\Dell\Desktop\مادة الصحة العامة البيطرية\صور امراض الصحة العامة اعداد د. احمد الشديدي\اليرسينيوسس\1 (2).jpg"/>
          <p:cNvPicPr>
            <a:picLocks noChangeAspect="1" noChangeArrowheads="1"/>
          </p:cNvPicPr>
          <p:nvPr/>
        </p:nvPicPr>
        <p:blipFill>
          <a:blip r:embed="rId2" cstate="print"/>
          <a:srcRect/>
          <a:stretch>
            <a:fillRect/>
          </a:stretch>
        </p:blipFill>
        <p:spPr bwMode="auto">
          <a:xfrm>
            <a:off x="642911" y="642918"/>
            <a:ext cx="7643866" cy="5357850"/>
          </a:xfrm>
          <a:prstGeom prst="rect">
            <a:avLst/>
          </a:prstGeom>
          <a:noFill/>
        </p:spPr>
      </p:pic>
    </p:spTree>
  </p:cSld>
  <p:clrMapOvr>
    <a:masterClrMapping/>
  </p:clrMapOvr>
  <p:transition>
    <p:strips dir="rd"/>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1"/>
          <p:cNvSpPr>
            <a:spLocks noChangeArrowheads="1"/>
          </p:cNvSpPr>
          <p:nvPr/>
        </p:nvSpPr>
        <p:spPr bwMode="auto">
          <a:xfrm>
            <a:off x="0" y="68947"/>
            <a:ext cx="9144000"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6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Leptospirosis</a:t>
            </a:r>
            <a:r>
              <a:rPr kumimoji="0" lang="en-US" sz="6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endParaRPr kumimoji="0" lang="en-US" sz="66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Causative agent:</a:t>
            </a:r>
            <a:endParaRPr kumimoji="0" lang="en-US" sz="66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6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Leptospira</a:t>
            </a:r>
            <a:r>
              <a:rPr kumimoji="0" lang="en-US" sz="6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66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canicola</a:t>
            </a:r>
            <a:r>
              <a:rPr kumimoji="0" lang="en-US" sz="6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     </a:t>
            </a:r>
            <a:r>
              <a:rPr kumimoji="0" lang="en-US" sz="66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Lept.hardjo</a:t>
            </a:r>
            <a:r>
              <a:rPr kumimoji="0" lang="en-US" sz="6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&amp;              </a:t>
            </a:r>
            <a:r>
              <a:rPr kumimoji="0" lang="en-US" sz="66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Lept</a:t>
            </a:r>
            <a:r>
              <a:rPr kumimoji="0" lang="en-US" sz="6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66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pomona</a:t>
            </a:r>
            <a:endParaRPr kumimoji="0" lang="en-US" sz="66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ransition>
    <p:newsflash/>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1"/>
          <p:cNvSpPr>
            <a:spLocks noChangeArrowheads="1"/>
          </p:cNvSpPr>
          <p:nvPr/>
        </p:nvSpPr>
        <p:spPr bwMode="auto">
          <a:xfrm>
            <a:off x="0" y="461231"/>
            <a:ext cx="9144000"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600" b="1" i="0" u="none" strike="noStrike" cap="none" normalizeH="0" baseline="0" dirty="0" smtClean="0">
                <a:ln>
                  <a:noFill/>
                </a:ln>
                <a:solidFill>
                  <a:schemeClr val="tx2">
                    <a:lumMod val="60000"/>
                    <a:lumOff val="40000"/>
                  </a:schemeClr>
                </a:solidFill>
                <a:effectLst/>
                <a:latin typeface="Times New Roman" pitchFamily="18" charset="0"/>
                <a:ea typeface="Calibri" pitchFamily="34" charset="0"/>
                <a:cs typeface="Times New Roman" pitchFamily="18" charset="0"/>
              </a:rPr>
              <a:t>Disease in man: Gastrointestinal disturbances ,weakness ,</a:t>
            </a:r>
            <a:r>
              <a:rPr kumimoji="0" lang="en-US" sz="6600" b="1" i="0" u="none" strike="noStrike" cap="none" normalizeH="0" baseline="0" dirty="0" err="1" smtClean="0">
                <a:ln>
                  <a:noFill/>
                </a:ln>
                <a:solidFill>
                  <a:schemeClr val="tx2">
                    <a:lumMod val="60000"/>
                    <a:lumOff val="40000"/>
                  </a:schemeClr>
                </a:solidFill>
                <a:effectLst/>
                <a:latin typeface="Times New Roman" pitchFamily="18" charset="0"/>
                <a:ea typeface="Calibri" pitchFamily="34" charset="0"/>
                <a:cs typeface="Times New Roman" pitchFamily="18" charset="0"/>
              </a:rPr>
              <a:t>myalgia</a:t>
            </a:r>
            <a:r>
              <a:rPr kumimoji="0" lang="en-US" sz="6600" b="1" i="0" u="none" strike="noStrike" cap="none" normalizeH="0" baseline="0" dirty="0" smtClean="0">
                <a:ln>
                  <a:noFill/>
                </a:ln>
                <a:solidFill>
                  <a:schemeClr val="tx2">
                    <a:lumMod val="60000"/>
                    <a:lumOff val="40000"/>
                  </a:schemeClr>
                </a:solidFill>
                <a:effectLst/>
                <a:latin typeface="Times New Roman" pitchFamily="18" charset="0"/>
                <a:ea typeface="Calibri" pitchFamily="34" charset="0"/>
                <a:cs typeface="Times New Roman" pitchFamily="18" charset="0"/>
              </a:rPr>
              <a:t> ,</a:t>
            </a:r>
            <a:r>
              <a:rPr kumimoji="0" lang="en-US" sz="6600" b="1" i="0" u="none" strike="noStrike" cap="none" normalizeH="0" baseline="0" dirty="0" err="1" smtClean="0">
                <a:ln>
                  <a:noFill/>
                </a:ln>
                <a:solidFill>
                  <a:schemeClr val="tx2">
                    <a:lumMod val="60000"/>
                    <a:lumOff val="40000"/>
                  </a:schemeClr>
                </a:solidFill>
                <a:effectLst/>
                <a:latin typeface="Times New Roman" pitchFamily="18" charset="0"/>
                <a:ea typeface="Calibri" pitchFamily="34" charset="0"/>
                <a:cs typeface="Times New Roman" pitchFamily="18" charset="0"/>
              </a:rPr>
              <a:t>malase,chills</a:t>
            </a:r>
            <a:r>
              <a:rPr kumimoji="0" lang="en-US" sz="6600" b="1" i="0" u="none" strike="noStrike" cap="none" normalizeH="0" baseline="0" dirty="0" smtClean="0">
                <a:ln>
                  <a:noFill/>
                </a:ln>
                <a:solidFill>
                  <a:schemeClr val="tx2">
                    <a:lumMod val="60000"/>
                    <a:lumOff val="40000"/>
                  </a:schemeClr>
                </a:solidFill>
                <a:effectLst/>
                <a:latin typeface="Times New Roman" pitchFamily="18" charset="0"/>
                <a:ea typeface="Calibri" pitchFamily="34" charset="0"/>
                <a:cs typeface="Times New Roman" pitchFamily="18" charset="0"/>
              </a:rPr>
              <a:t> &amp; fever .</a:t>
            </a:r>
            <a:endParaRPr kumimoji="0" lang="en-US" sz="66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p:txBody>
      </p:sp>
    </p:spTree>
  </p:cSld>
  <p:clrMapOvr>
    <a:masterClrMapping/>
  </p:clrMapOvr>
  <p:transition>
    <p:cover dir="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مادة الصحة العامة البيطرية\صور امراض الصحة العامة اعداد د. احمد الشديدي\حمى كيو\1 (2).jpg"/>
          <p:cNvPicPr>
            <a:picLocks noChangeAspect="1" noChangeArrowheads="1"/>
          </p:cNvPicPr>
          <p:nvPr/>
        </p:nvPicPr>
        <p:blipFill>
          <a:blip r:embed="rId2" cstate="print"/>
          <a:srcRect/>
          <a:stretch>
            <a:fillRect/>
          </a:stretch>
        </p:blipFill>
        <p:spPr bwMode="auto">
          <a:xfrm>
            <a:off x="0" y="285728"/>
            <a:ext cx="8715404" cy="6000792"/>
          </a:xfrm>
          <a:prstGeom prst="rect">
            <a:avLst/>
          </a:prstGeom>
          <a:noFill/>
        </p:spPr>
      </p:pic>
    </p:spTree>
  </p:cSld>
  <p:clrMapOvr>
    <a:masterClrMapping/>
  </p:clrMapOvr>
  <p:transition>
    <p:plus/>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C:\Users\Dell\Desktop\مادة الصحة العامة البيطرية\صور امراض الصحة العامة اعداد د. احمد الشديدي\اللبتوسبايروسس\1 (7).jpg"/>
          <p:cNvPicPr>
            <a:picLocks noChangeAspect="1" noChangeArrowheads="1"/>
          </p:cNvPicPr>
          <p:nvPr/>
        </p:nvPicPr>
        <p:blipFill>
          <a:blip r:embed="rId2" cstate="print"/>
          <a:srcRect/>
          <a:stretch>
            <a:fillRect/>
          </a:stretch>
        </p:blipFill>
        <p:spPr bwMode="auto">
          <a:xfrm>
            <a:off x="857224" y="571480"/>
            <a:ext cx="7429552" cy="5715040"/>
          </a:xfrm>
          <a:prstGeom prst="rect">
            <a:avLst/>
          </a:prstGeom>
          <a:noFill/>
        </p:spPr>
      </p:pic>
    </p:spTree>
  </p:cSld>
  <p:clrMapOvr>
    <a:masterClrMapping/>
  </p:clrMapOvr>
  <p:transition>
    <p:plus/>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C:\Users\Dell\Desktop\مادة الصحة العامة البيطرية\صور امراض الصحة العامة اعداد د. احمد الشديدي\اللبتوسبايروسس\1 (4).jpg"/>
          <p:cNvPicPr>
            <a:picLocks noChangeAspect="1" noChangeArrowheads="1"/>
          </p:cNvPicPr>
          <p:nvPr/>
        </p:nvPicPr>
        <p:blipFill>
          <a:blip r:embed="rId2" cstate="print"/>
          <a:srcRect/>
          <a:stretch>
            <a:fillRect/>
          </a:stretch>
        </p:blipFill>
        <p:spPr bwMode="auto">
          <a:xfrm>
            <a:off x="1214414" y="357166"/>
            <a:ext cx="6715172" cy="5357849"/>
          </a:xfrm>
          <a:prstGeom prst="rect">
            <a:avLst/>
          </a:prstGeom>
          <a:noFill/>
        </p:spPr>
      </p:pic>
    </p:spTree>
  </p:cSld>
  <p:clrMapOvr>
    <a:masterClrMapping/>
  </p:clrMapOvr>
  <p:transition>
    <p:wheel spokes="3"/>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C:\Users\Dell\Desktop\مادة الصحة العامة البيطرية\صور امراض الصحة العامة اعداد د. احمد الشديدي\اللبتوسبايروسس\1 (6).jpg"/>
          <p:cNvPicPr>
            <a:picLocks noChangeAspect="1" noChangeArrowheads="1"/>
          </p:cNvPicPr>
          <p:nvPr/>
        </p:nvPicPr>
        <p:blipFill>
          <a:blip r:embed="rId2" cstate="print"/>
          <a:srcRect/>
          <a:stretch>
            <a:fillRect/>
          </a:stretch>
        </p:blipFill>
        <p:spPr bwMode="auto">
          <a:xfrm>
            <a:off x="285720" y="428604"/>
            <a:ext cx="7715304" cy="5643601"/>
          </a:xfrm>
          <a:prstGeom prst="rect">
            <a:avLst/>
          </a:prstGeom>
          <a:noFill/>
        </p:spPr>
      </p:pic>
    </p:spTree>
  </p:cSld>
  <p:clrMapOvr>
    <a:masterClrMapping/>
  </p:clrMapOvr>
  <p:transition>
    <p:plu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55710"/>
            <a:ext cx="91440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accent3">
                    <a:lumMod val="75000"/>
                  </a:schemeClr>
                </a:solidFill>
                <a:effectLst/>
                <a:latin typeface="Times New Roman" pitchFamily="18" charset="0"/>
                <a:ea typeface="Calibri" pitchFamily="34" charset="0"/>
                <a:cs typeface="Times New Roman" pitchFamily="18" charset="0"/>
              </a:rPr>
              <a:t>Disease in man:</a:t>
            </a:r>
            <a:endParaRPr kumimoji="0" lang="en-US" sz="2800" b="0" i="0" u="none" strike="noStrike" cap="none" normalizeH="0" baseline="0" dirty="0" smtClean="0">
              <a:ln>
                <a:noFill/>
              </a:ln>
              <a:solidFill>
                <a:schemeClr val="accent3">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accent3">
                    <a:lumMod val="75000"/>
                  </a:schemeClr>
                </a:solidFill>
                <a:effectLst/>
                <a:latin typeface="Times New Roman" pitchFamily="18" charset="0"/>
                <a:ea typeface="Calibri" pitchFamily="34" charset="0"/>
                <a:cs typeface="Times New Roman" pitchFamily="18" charset="0"/>
              </a:rPr>
              <a:t>Can occur (2 to 3)months after infection or years later. So the clinical </a:t>
            </a:r>
            <a:r>
              <a:rPr kumimoji="0" lang="en-US" sz="2800" b="1" i="0" u="none" strike="noStrike" cap="none" normalizeH="0" baseline="0" dirty="0" err="1" smtClean="0">
                <a:ln>
                  <a:noFill/>
                </a:ln>
                <a:solidFill>
                  <a:schemeClr val="accent3">
                    <a:lumMod val="75000"/>
                  </a:schemeClr>
                </a:solidFill>
                <a:effectLst/>
                <a:latin typeface="Times New Roman" pitchFamily="18" charset="0"/>
                <a:ea typeface="Calibri" pitchFamily="34" charset="0"/>
                <a:cs typeface="Times New Roman" pitchFamily="18" charset="0"/>
              </a:rPr>
              <a:t>syptom</a:t>
            </a:r>
            <a:r>
              <a:rPr kumimoji="0" lang="en-US" sz="2800" b="1" i="0" u="none" strike="noStrike" cap="none" normalizeH="0" baseline="0" dirty="0" smtClean="0">
                <a:ln>
                  <a:noFill/>
                </a:ln>
                <a:solidFill>
                  <a:schemeClr val="accent3">
                    <a:lumMod val="75000"/>
                  </a:schemeClr>
                </a:solidFill>
                <a:effectLst/>
                <a:latin typeface="Times New Roman" pitchFamily="18" charset="0"/>
                <a:ea typeface="Calibri" pitchFamily="34" charset="0"/>
                <a:cs typeface="Times New Roman" pitchFamily="18" charset="0"/>
              </a:rPr>
              <a:t> in humans depend on the organ system involved , primarily attacks the (Lung) ,but which may also affect the kidneys ,bones ,</a:t>
            </a:r>
            <a:r>
              <a:rPr kumimoji="0" lang="en-US" sz="2800" b="1" i="0" u="none" strike="noStrike" cap="none" normalizeH="0" baseline="0" dirty="0" err="1" smtClean="0">
                <a:ln>
                  <a:noFill/>
                </a:ln>
                <a:solidFill>
                  <a:schemeClr val="accent3">
                    <a:lumMod val="75000"/>
                  </a:schemeClr>
                </a:solidFill>
                <a:effectLst/>
                <a:latin typeface="Times New Roman" pitchFamily="18" charset="0"/>
                <a:ea typeface="Calibri" pitchFamily="34" charset="0"/>
                <a:cs typeface="Times New Roman" pitchFamily="18" charset="0"/>
              </a:rPr>
              <a:t>lymphnodes</a:t>
            </a:r>
            <a:r>
              <a:rPr kumimoji="0" lang="en-US" sz="2800" b="1" i="0" u="none" strike="noStrike" cap="none" normalizeH="0" baseline="0" dirty="0" smtClean="0">
                <a:ln>
                  <a:noFill/>
                </a:ln>
                <a:solidFill>
                  <a:schemeClr val="accent3">
                    <a:lumMod val="75000"/>
                  </a:schemeClr>
                </a:solidFill>
                <a:effectLst/>
                <a:latin typeface="Times New Roman" pitchFamily="18" charset="0"/>
                <a:ea typeface="Calibri" pitchFamily="34" charset="0"/>
                <a:cs typeface="Times New Roman" pitchFamily="18" charset="0"/>
              </a:rPr>
              <a:t> ,and brain .</a:t>
            </a:r>
            <a:endParaRPr kumimoji="0" lang="en-US" sz="2800" b="0" i="0" u="none" strike="noStrike" cap="none" normalizeH="0" baseline="0" dirty="0" smtClean="0">
              <a:ln>
                <a:noFill/>
              </a:ln>
              <a:solidFill>
                <a:schemeClr val="accent3">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accent3">
                    <a:lumMod val="75000"/>
                  </a:schemeClr>
                </a:solidFill>
                <a:effectLst/>
                <a:latin typeface="Times New Roman" pitchFamily="18" charset="0"/>
                <a:ea typeface="Calibri" pitchFamily="34" charset="0"/>
                <a:cs typeface="Times New Roman" pitchFamily="18" charset="0"/>
              </a:rPr>
              <a:t>Symptoms of pulmonary TB include : (</a:t>
            </a:r>
            <a:r>
              <a:rPr kumimoji="0" lang="en-US" sz="2800" b="1" i="0" u="none" strike="noStrike" cap="none" normalizeH="0" baseline="0" dirty="0" err="1" smtClean="0">
                <a:ln>
                  <a:noFill/>
                </a:ln>
                <a:solidFill>
                  <a:schemeClr val="accent3">
                    <a:lumMod val="75000"/>
                  </a:schemeClr>
                </a:solidFill>
                <a:effectLst/>
                <a:latin typeface="Times New Roman" pitchFamily="18" charset="0"/>
                <a:ea typeface="Calibri" pitchFamily="34" charset="0"/>
                <a:cs typeface="Times New Roman" pitchFamily="18" charset="0"/>
              </a:rPr>
              <a:t>coughing,sputum,production</a:t>
            </a:r>
            <a:r>
              <a:rPr kumimoji="0" lang="en-US" sz="2800" b="1" i="0" u="none" strike="noStrike" cap="none" normalizeH="0" baseline="0" dirty="0" smtClean="0">
                <a:ln>
                  <a:noFill/>
                </a:ln>
                <a:solidFill>
                  <a:schemeClr val="accent3">
                    <a:lumMod val="75000"/>
                  </a:schemeClr>
                </a:solidFill>
                <a:effectLst/>
                <a:latin typeface="Times New Roman" pitchFamily="18" charset="0"/>
                <a:ea typeface="Calibri" pitchFamily="34" charset="0"/>
                <a:cs typeface="Times New Roman" pitchFamily="18" charset="0"/>
              </a:rPr>
              <a:t> ,chest </a:t>
            </a:r>
            <a:r>
              <a:rPr kumimoji="0" lang="en-US" sz="2800" b="1" i="0" u="none" strike="noStrike" cap="none" normalizeH="0" baseline="0" dirty="0" err="1" smtClean="0">
                <a:ln>
                  <a:noFill/>
                </a:ln>
                <a:solidFill>
                  <a:schemeClr val="accent3">
                    <a:lumMod val="75000"/>
                  </a:schemeClr>
                </a:solidFill>
                <a:effectLst/>
                <a:latin typeface="Times New Roman" pitchFamily="18" charset="0"/>
                <a:ea typeface="Calibri" pitchFamily="34" charset="0"/>
                <a:cs typeface="Times New Roman" pitchFamily="18" charset="0"/>
              </a:rPr>
              <a:t>pain,shortness</a:t>
            </a:r>
            <a:r>
              <a:rPr kumimoji="0" lang="en-US" sz="2800" b="1" i="0" u="none" strike="noStrike" cap="none" normalizeH="0" baseline="0" dirty="0" smtClean="0">
                <a:ln>
                  <a:noFill/>
                </a:ln>
                <a:solidFill>
                  <a:schemeClr val="accent3">
                    <a:lumMod val="75000"/>
                  </a:schemeClr>
                </a:solidFill>
                <a:effectLst/>
                <a:latin typeface="Times New Roman" pitchFamily="18" charset="0"/>
                <a:ea typeface="Calibri" pitchFamily="34" charset="0"/>
                <a:cs typeface="Times New Roman" pitchFamily="18" charset="0"/>
              </a:rPr>
              <a:t> of </a:t>
            </a:r>
            <a:r>
              <a:rPr kumimoji="0" lang="en-US" sz="2800" b="1" i="0" u="none" strike="noStrike" cap="none" normalizeH="0" baseline="0" dirty="0" err="1" smtClean="0">
                <a:ln>
                  <a:noFill/>
                </a:ln>
                <a:solidFill>
                  <a:schemeClr val="accent3">
                    <a:lumMod val="75000"/>
                  </a:schemeClr>
                </a:solidFill>
                <a:effectLst/>
                <a:latin typeface="Times New Roman" pitchFamily="18" charset="0"/>
                <a:ea typeface="Calibri" pitchFamily="34" charset="0"/>
                <a:cs typeface="Times New Roman" pitchFamily="18" charset="0"/>
              </a:rPr>
              <a:t>breath,loss</a:t>
            </a:r>
            <a:r>
              <a:rPr kumimoji="0" lang="en-US" sz="2800" b="1" i="0" u="none" strike="noStrike" cap="none" normalizeH="0" baseline="0" dirty="0" smtClean="0">
                <a:ln>
                  <a:noFill/>
                </a:ln>
                <a:solidFill>
                  <a:schemeClr val="accent3">
                    <a:lumMod val="75000"/>
                  </a:schemeClr>
                </a:solidFill>
                <a:effectLst/>
                <a:latin typeface="Times New Roman" pitchFamily="18" charset="0"/>
                <a:ea typeface="Calibri" pitchFamily="34" charset="0"/>
                <a:cs typeface="Times New Roman" pitchFamily="18" charset="0"/>
              </a:rPr>
              <a:t> of appetite ,weight </a:t>
            </a:r>
            <a:r>
              <a:rPr kumimoji="0" lang="en-US" sz="2800" b="1" i="0" u="none" strike="noStrike" cap="none" normalizeH="0" baseline="0" dirty="0" err="1" smtClean="0">
                <a:ln>
                  <a:noFill/>
                </a:ln>
                <a:solidFill>
                  <a:schemeClr val="accent3">
                    <a:lumMod val="75000"/>
                  </a:schemeClr>
                </a:solidFill>
                <a:effectLst/>
                <a:latin typeface="Times New Roman" pitchFamily="18" charset="0"/>
                <a:ea typeface="Calibri" pitchFamily="34" charset="0"/>
                <a:cs typeface="Times New Roman" pitchFamily="18" charset="0"/>
              </a:rPr>
              <a:t>loss,fever,chills</a:t>
            </a:r>
            <a:r>
              <a:rPr kumimoji="0" lang="en-US" sz="2800" b="1" i="0" u="none" strike="noStrike" cap="none" normalizeH="0" baseline="0" dirty="0" smtClean="0">
                <a:ln>
                  <a:noFill/>
                </a:ln>
                <a:solidFill>
                  <a:schemeClr val="accent3">
                    <a:lumMod val="75000"/>
                  </a:schemeClr>
                </a:solidFill>
                <a:effectLst/>
                <a:latin typeface="Times New Roman" pitchFamily="18" charset="0"/>
                <a:ea typeface="Calibri" pitchFamily="34" charset="0"/>
                <a:cs typeface="Times New Roman" pitchFamily="18" charset="0"/>
              </a:rPr>
              <a:t> &amp;fatigue ) .Skin lesion characterized by (ulcer or by popular lesion progressing to dark </a:t>
            </a:r>
            <a:r>
              <a:rPr kumimoji="0" lang="en-US" sz="2800" b="1" i="0" u="none" strike="noStrike" cap="none" normalizeH="0" baseline="0" dirty="0" err="1" smtClean="0">
                <a:ln>
                  <a:noFill/>
                </a:ln>
                <a:solidFill>
                  <a:schemeClr val="accent3">
                    <a:lumMod val="75000"/>
                  </a:schemeClr>
                </a:solidFill>
                <a:effectLst/>
                <a:latin typeface="Times New Roman" pitchFamily="18" charset="0"/>
                <a:ea typeface="Calibri" pitchFamily="34" charset="0"/>
                <a:cs typeface="Times New Roman" pitchFamily="18" charset="0"/>
              </a:rPr>
              <a:t>suppurative</a:t>
            </a:r>
            <a:r>
              <a:rPr kumimoji="0" lang="en-US" sz="2800" b="1" i="0" u="none" strike="noStrike" cap="none" normalizeH="0" baseline="0" dirty="0" smtClean="0">
                <a:ln>
                  <a:noFill/>
                </a:ln>
                <a:solidFill>
                  <a:schemeClr val="accent3">
                    <a:lumMod val="75000"/>
                  </a:schemeClr>
                </a:solidFill>
                <a:effectLst/>
                <a:latin typeface="Times New Roman" pitchFamily="18" charset="0"/>
                <a:ea typeface="Calibri" pitchFamily="34" charset="0"/>
                <a:cs typeface="Times New Roman" pitchFamily="18" charset="0"/>
              </a:rPr>
              <a:t> lesions) . </a:t>
            </a:r>
            <a:endParaRPr kumimoji="0" lang="en-US" sz="2800" b="0" i="0" u="none" strike="noStrike" cap="none" normalizeH="0" baseline="0" dirty="0" smtClean="0">
              <a:ln>
                <a:noFill/>
              </a:ln>
              <a:solidFill>
                <a:schemeClr val="accent3">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accent3">
                  <a:lumMod val="75000"/>
                </a:schemeClr>
              </a:solidFill>
              <a:effectLst/>
              <a:latin typeface="Arial" pitchFamily="34" charset="0"/>
              <a:cs typeface="Arial" pitchFamily="34" charset="0"/>
            </a:endParaRPr>
          </a:p>
        </p:txBody>
      </p:sp>
    </p:spTree>
  </p:cSld>
  <p:clrMapOvr>
    <a:masterClrMapping/>
  </p:clrMapOvr>
  <p:transition>
    <p:newsflash/>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C:\Users\Dell\Desktop\مادة الصحة العامة البيطرية\صور امراض الصحة العامة اعداد د. احمد الشديدي\اللبتوسبايروسس\1 (2).jpg"/>
          <p:cNvPicPr>
            <a:picLocks noChangeAspect="1" noChangeArrowheads="1"/>
          </p:cNvPicPr>
          <p:nvPr/>
        </p:nvPicPr>
        <p:blipFill>
          <a:blip r:embed="rId2" cstate="print"/>
          <a:srcRect/>
          <a:stretch>
            <a:fillRect/>
          </a:stretch>
        </p:blipFill>
        <p:spPr bwMode="auto">
          <a:xfrm>
            <a:off x="357158" y="571480"/>
            <a:ext cx="8786842" cy="4143404"/>
          </a:xfrm>
          <a:prstGeom prst="rect">
            <a:avLst/>
          </a:prstGeom>
          <a:noFill/>
        </p:spPr>
      </p:pic>
    </p:spTree>
  </p:cSld>
  <p:clrMapOvr>
    <a:masterClrMapping/>
  </p:clrMapOvr>
  <p:transition>
    <p:cover dir="d"/>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C:\Users\Dell\Desktop\مادة الصحة العامة البيطرية\صور امراض الصحة العامة اعداد د. احمد الشديدي\اللبتوسبايروسس\1 (5).jpg"/>
          <p:cNvPicPr>
            <a:picLocks noChangeAspect="1" noChangeArrowheads="1"/>
          </p:cNvPicPr>
          <p:nvPr/>
        </p:nvPicPr>
        <p:blipFill>
          <a:blip r:embed="rId2" cstate="print"/>
          <a:srcRect/>
          <a:stretch>
            <a:fillRect/>
          </a:stretch>
        </p:blipFill>
        <p:spPr bwMode="auto">
          <a:xfrm>
            <a:off x="500034" y="1428736"/>
            <a:ext cx="8286808" cy="4000528"/>
          </a:xfrm>
          <a:prstGeom prst="rect">
            <a:avLst/>
          </a:prstGeom>
          <a:noFill/>
        </p:spPr>
      </p:pic>
    </p:spTree>
  </p:cSld>
  <p:clrMapOvr>
    <a:masterClrMapping/>
  </p:clrMapOvr>
  <p:transition>
    <p:plus/>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1"/>
          <p:cNvSpPr>
            <a:spLocks noChangeArrowheads="1"/>
          </p:cNvSpPr>
          <p:nvPr/>
        </p:nvSpPr>
        <p:spPr bwMode="auto">
          <a:xfrm>
            <a:off x="0" y="325898"/>
            <a:ext cx="91440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0" b="1" i="0" u="none" strike="noStrike" cap="none" normalizeH="0" baseline="0" dirty="0" smtClean="0">
                <a:ln>
                  <a:noFill/>
                </a:ln>
                <a:solidFill>
                  <a:schemeClr val="accent3">
                    <a:lumMod val="75000"/>
                  </a:schemeClr>
                </a:solidFill>
                <a:effectLst/>
                <a:latin typeface="Times New Roman" pitchFamily="18" charset="0"/>
                <a:ea typeface="Calibri" pitchFamily="34" charset="0"/>
                <a:cs typeface="Times New Roman" pitchFamily="18" charset="0"/>
              </a:rPr>
              <a:t>Contamination of milk:</a:t>
            </a:r>
            <a:endParaRPr kumimoji="0" lang="en-US" sz="6000" b="0" i="0" u="none" strike="noStrike" cap="none" normalizeH="0" baseline="0" dirty="0" smtClean="0">
              <a:ln>
                <a:noFill/>
              </a:ln>
              <a:solidFill>
                <a:schemeClr val="accent3">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0" b="1" i="0" u="none" strike="noStrike" cap="none" normalizeH="0" baseline="0" dirty="0" smtClean="0">
                <a:ln>
                  <a:noFill/>
                </a:ln>
                <a:solidFill>
                  <a:schemeClr val="accent3">
                    <a:lumMod val="75000"/>
                  </a:schemeClr>
                </a:solidFill>
                <a:effectLst/>
                <a:latin typeface="Times New Roman" pitchFamily="18" charset="0"/>
                <a:ea typeface="Calibri" pitchFamily="34" charset="0"/>
                <a:cs typeface="Times New Roman" pitchFamily="18" charset="0"/>
              </a:rPr>
              <a:t>1-Direct from animal           2- Indirect from feces of man &amp; animals &amp; aborted discharge.</a:t>
            </a:r>
            <a:endParaRPr kumimoji="0" lang="en-US" sz="6000" b="0" i="0" u="none" strike="noStrike" cap="none" normalizeH="0" baseline="0" dirty="0" smtClean="0">
              <a:ln>
                <a:noFill/>
              </a:ln>
              <a:solidFill>
                <a:schemeClr val="accent3">
                  <a:lumMod val="75000"/>
                </a:schemeClr>
              </a:solidFill>
              <a:effectLst/>
              <a:latin typeface="Arial" pitchFamily="34" charset="0"/>
              <a:cs typeface="Arial" pitchFamily="34" charset="0"/>
            </a:endParaRPr>
          </a:p>
        </p:txBody>
      </p:sp>
    </p:spTree>
  </p:cSld>
  <p:clrMapOvr>
    <a:masterClrMapping/>
  </p:clrMapOvr>
  <p:transition>
    <p:plus/>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C:\Users\Dell\Desktop\مادة الصحة العامة البيطرية\صور امراض الصحة العامة اعداد د. احمد الشديدي\اللبتوسبايروسس\1.jpg"/>
          <p:cNvPicPr>
            <a:picLocks noChangeAspect="1" noChangeArrowheads="1"/>
          </p:cNvPicPr>
          <p:nvPr/>
        </p:nvPicPr>
        <p:blipFill>
          <a:blip r:embed="rId2" cstate="print"/>
          <a:srcRect/>
          <a:stretch>
            <a:fillRect/>
          </a:stretch>
        </p:blipFill>
        <p:spPr bwMode="auto">
          <a:xfrm>
            <a:off x="428596" y="500042"/>
            <a:ext cx="8072494" cy="6215106"/>
          </a:xfrm>
          <a:prstGeom prst="rect">
            <a:avLst/>
          </a:prstGeom>
          <a:noFill/>
        </p:spPr>
      </p:pic>
    </p:spTree>
  </p:cSld>
  <p:clrMapOvr>
    <a:masterClrMapping/>
  </p:clrMapOvr>
  <p:transition>
    <p:push dir="d"/>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C:\Users\Dell\Desktop\مادة الصحة العامة البيطرية\صور امراض الصحة العامة اعداد د. احمد الشديدي\اللبتوسبايروسس\1 (1).jpg"/>
          <p:cNvPicPr>
            <a:picLocks noChangeAspect="1" noChangeArrowheads="1"/>
          </p:cNvPicPr>
          <p:nvPr/>
        </p:nvPicPr>
        <p:blipFill>
          <a:blip r:embed="rId2" cstate="print"/>
          <a:srcRect/>
          <a:stretch>
            <a:fillRect/>
          </a:stretch>
        </p:blipFill>
        <p:spPr bwMode="auto">
          <a:xfrm>
            <a:off x="357158" y="857232"/>
            <a:ext cx="7929618" cy="5000660"/>
          </a:xfrm>
          <a:prstGeom prst="rect">
            <a:avLst/>
          </a:prstGeom>
          <a:noFill/>
        </p:spPr>
      </p:pic>
    </p:spTree>
  </p:cSld>
  <p:clrMapOvr>
    <a:masterClrMapping/>
  </p:clrMapOvr>
  <p:transition>
    <p:push dir="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140463"/>
            <a:ext cx="9144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Actenomycosis</a:t>
            </a:r>
            <a:r>
              <a:rPr kumimoji="0" lang="en-US" sz="6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endParaRPr kumimoji="0" lang="en-US" sz="6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Causative agent:</a:t>
            </a:r>
            <a:endParaRPr kumimoji="0" lang="en-US" sz="6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Actinomyces</a:t>
            </a:r>
            <a:r>
              <a:rPr kumimoji="0" lang="en-US" sz="6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60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bovis</a:t>
            </a:r>
            <a:r>
              <a:rPr kumimoji="0" lang="en-US" sz="6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(fungi)</a:t>
            </a:r>
            <a:endParaRPr kumimoji="0" lang="en-US" sz="60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2050" name="Picture 2" descr="C:\Users\Dell\Desktop\مادة الصحة العامة البيطرية\صور امراض الصحة العامة اعداد د. احمد الشديدي\الاكتينومايكوسس\2 (3).jpg"/>
          <p:cNvPicPr>
            <a:picLocks noChangeAspect="1" noChangeArrowheads="1"/>
          </p:cNvPicPr>
          <p:nvPr/>
        </p:nvPicPr>
        <p:blipFill>
          <a:blip r:embed="rId2" cstate="print"/>
          <a:srcRect/>
          <a:stretch>
            <a:fillRect/>
          </a:stretch>
        </p:blipFill>
        <p:spPr bwMode="auto">
          <a:xfrm>
            <a:off x="5357818" y="3214686"/>
            <a:ext cx="3643338" cy="3357586"/>
          </a:xfrm>
          <a:prstGeom prst="rect">
            <a:avLst/>
          </a:prstGeom>
          <a:noFill/>
        </p:spPr>
      </p:pic>
      <p:pic>
        <p:nvPicPr>
          <p:cNvPr id="2051" name="Picture 3" descr="C:\Users\Dell\Desktop\مادة الصحة العامة البيطرية\صور امراض الصحة العامة اعداد د. احمد الشديدي\الاكتينومايكوسس\2 (4).jpg"/>
          <p:cNvPicPr>
            <a:picLocks noChangeAspect="1" noChangeArrowheads="1"/>
          </p:cNvPicPr>
          <p:nvPr/>
        </p:nvPicPr>
        <p:blipFill>
          <a:blip r:embed="rId3" cstate="print"/>
          <a:srcRect/>
          <a:stretch>
            <a:fillRect/>
          </a:stretch>
        </p:blipFill>
        <p:spPr bwMode="auto">
          <a:xfrm>
            <a:off x="642910" y="3143248"/>
            <a:ext cx="4143404" cy="3357586"/>
          </a:xfrm>
          <a:prstGeom prst="rect">
            <a:avLst/>
          </a:prstGeom>
          <a:noFill/>
        </p:spPr>
      </p:pic>
    </p:spTree>
  </p:cSld>
  <p:clrMapOvr>
    <a:masterClrMapping/>
  </p:clrMapOvr>
  <p:transition>
    <p:plus/>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1"/>
          <p:cNvSpPr>
            <a:spLocks noChangeArrowheads="1"/>
          </p:cNvSpPr>
          <p:nvPr/>
        </p:nvSpPr>
        <p:spPr bwMode="auto">
          <a:xfrm>
            <a:off x="0" y="-124953"/>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Disease in man:</a:t>
            </a:r>
            <a:endParaRPr kumimoji="0" lang="en-US" sz="3600" b="0" i="0" u="none" strike="noStrike" cap="none" normalizeH="0" baseline="0" dirty="0" smtClean="0">
              <a:ln>
                <a:noFill/>
              </a:ln>
              <a:solidFill>
                <a:schemeClr val="tx2">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If present in milk the organism entrance to some new wound such as new tooth cavity ,intestinal ulcer or labial sore, which  may be </a:t>
            </a:r>
            <a:r>
              <a:rPr kumimoji="0" lang="en-US" sz="3600" b="1"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leadeing</a:t>
            </a:r>
            <a:r>
              <a:rPr kumimoji="0" lang="en-US" sz="3600" b="1"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to abscess </a:t>
            </a:r>
            <a:r>
              <a:rPr kumimoji="0" lang="en-US" sz="3600" b="1"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formation.The</a:t>
            </a:r>
            <a:r>
              <a:rPr kumimoji="0" lang="en-US" sz="3600" b="1"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organism produce </a:t>
            </a:r>
            <a:r>
              <a:rPr kumimoji="0" lang="en-US" sz="3600" b="1"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enterotoxins</a:t>
            </a:r>
            <a:r>
              <a:rPr kumimoji="0" lang="en-US" sz="3600" b="1"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in milk which give rise to violent diarrhea &amp;sickness when milk is ingested.</a:t>
            </a:r>
            <a:endParaRPr kumimoji="0" lang="en-US" sz="3600" b="0" i="0" u="none" strike="noStrike" cap="none" normalizeH="0" baseline="0" dirty="0" smtClean="0">
              <a:ln>
                <a:noFill/>
              </a:ln>
              <a:solidFill>
                <a:schemeClr val="tx2">
                  <a:lumMod val="75000"/>
                </a:schemeClr>
              </a:solidFill>
              <a:effectLst/>
              <a:latin typeface="Arial" pitchFamily="34" charset="0"/>
              <a:cs typeface="Arial" pitchFamily="34" charset="0"/>
            </a:endParaRPr>
          </a:p>
        </p:txBody>
      </p:sp>
      <p:pic>
        <p:nvPicPr>
          <p:cNvPr id="135170" name="Picture 2" descr="C:\Users\Dell\Desktop\مادة الصحة العامة البيطرية\صور امراض الصحة العامة اعداد د. احمد الشديدي\الاكتينومايكوسس\2 (5).jpg"/>
          <p:cNvPicPr>
            <a:picLocks noChangeAspect="1" noChangeArrowheads="1"/>
          </p:cNvPicPr>
          <p:nvPr/>
        </p:nvPicPr>
        <p:blipFill>
          <a:blip r:embed="rId2" cstate="print"/>
          <a:srcRect/>
          <a:stretch>
            <a:fillRect/>
          </a:stretch>
        </p:blipFill>
        <p:spPr bwMode="auto">
          <a:xfrm>
            <a:off x="5286380" y="3786190"/>
            <a:ext cx="3500462" cy="3071810"/>
          </a:xfrm>
          <a:prstGeom prst="rect">
            <a:avLst/>
          </a:prstGeom>
          <a:noFill/>
        </p:spPr>
      </p:pic>
      <p:pic>
        <p:nvPicPr>
          <p:cNvPr id="135171" name="Picture 3" descr="C:\Users\Dell\Desktop\مادة الصحة العامة البيطرية\صور امراض الصحة العامة اعداد د. احمد الشديدي\الاكتينومايكوسس\2 (6).jpg"/>
          <p:cNvPicPr>
            <a:picLocks noChangeAspect="1" noChangeArrowheads="1"/>
          </p:cNvPicPr>
          <p:nvPr/>
        </p:nvPicPr>
        <p:blipFill>
          <a:blip r:embed="rId3" cstate="print"/>
          <a:srcRect/>
          <a:stretch>
            <a:fillRect/>
          </a:stretch>
        </p:blipFill>
        <p:spPr bwMode="auto">
          <a:xfrm>
            <a:off x="2786050" y="3786190"/>
            <a:ext cx="2428892" cy="2714634"/>
          </a:xfrm>
          <a:prstGeom prst="rect">
            <a:avLst/>
          </a:prstGeom>
          <a:noFill/>
        </p:spPr>
      </p:pic>
    </p:spTree>
  </p:cSld>
  <p:clrMapOvr>
    <a:masterClrMapping/>
  </p:clrMapOvr>
  <p:transition>
    <p:plus/>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C:\Users\Dell\Desktop\مادة الصحة العامة البيطرية\صور امراض الصحة العامة اعداد د. احمد الشديدي\الاكتينومايكوسس\2 (2).jpg"/>
          <p:cNvPicPr>
            <a:picLocks noChangeAspect="1" noChangeArrowheads="1"/>
          </p:cNvPicPr>
          <p:nvPr/>
        </p:nvPicPr>
        <p:blipFill>
          <a:blip r:embed="rId2" cstate="print"/>
          <a:srcRect/>
          <a:stretch>
            <a:fillRect/>
          </a:stretch>
        </p:blipFill>
        <p:spPr bwMode="auto">
          <a:xfrm>
            <a:off x="4214810" y="428604"/>
            <a:ext cx="4643470" cy="6072230"/>
          </a:xfrm>
          <a:prstGeom prst="rect">
            <a:avLst/>
          </a:prstGeom>
          <a:noFill/>
        </p:spPr>
      </p:pic>
      <p:pic>
        <p:nvPicPr>
          <p:cNvPr id="137219" name="Picture 3" descr="C:\Users\Dell\Desktop\مادة الصحة العامة البيطرية\صور امراض الصحة العامة اعداد د. احمد الشديدي\الاكتينومايكوسس\2.jpg"/>
          <p:cNvPicPr>
            <a:picLocks noChangeAspect="1" noChangeArrowheads="1"/>
          </p:cNvPicPr>
          <p:nvPr/>
        </p:nvPicPr>
        <p:blipFill>
          <a:blip r:embed="rId3" cstate="print"/>
          <a:srcRect/>
          <a:stretch>
            <a:fillRect/>
          </a:stretch>
        </p:blipFill>
        <p:spPr bwMode="auto">
          <a:xfrm>
            <a:off x="-214346" y="357190"/>
            <a:ext cx="4429156" cy="6572272"/>
          </a:xfrm>
          <a:prstGeom prst="rect">
            <a:avLst/>
          </a:prstGeom>
          <a:noFill/>
        </p:spPr>
      </p:pic>
    </p:spTree>
  </p:cSld>
  <p:clrMapOvr>
    <a:masterClrMapping/>
  </p:clrMapOvr>
  <p:transition>
    <p:newsflash/>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C:\Users\Dell\Desktop\مادة الصحة العامة البيطرية\صور امراض الصحة العامة اعداد د. احمد الشديدي\الاكتينومايكوسس\2 (1).jpg"/>
          <p:cNvPicPr>
            <a:picLocks noChangeAspect="1" noChangeArrowheads="1"/>
          </p:cNvPicPr>
          <p:nvPr/>
        </p:nvPicPr>
        <p:blipFill>
          <a:blip r:embed="rId2" cstate="print"/>
          <a:srcRect/>
          <a:stretch>
            <a:fillRect/>
          </a:stretch>
        </p:blipFill>
        <p:spPr bwMode="auto">
          <a:xfrm>
            <a:off x="500034" y="0"/>
            <a:ext cx="7929618" cy="6858000"/>
          </a:xfrm>
          <a:prstGeom prst="rect">
            <a:avLst/>
          </a:prstGeom>
          <a:noFill/>
        </p:spPr>
      </p:pic>
    </p:spTree>
  </p:cSld>
  <p:clrMapOvr>
    <a:masterClrMapping/>
  </p:clrMapOvr>
  <p:transition>
    <p:newsflash/>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607267"/>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Disease of human:</a:t>
            </a:r>
            <a:endParaRPr kumimoji="0" lang="en-US" sz="4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Typhoid fever(</a:t>
            </a:r>
            <a:r>
              <a:rPr kumimoji="0" lang="en-US" sz="4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Slmonella</a:t>
            </a:r>
            <a:r>
              <a:rPr kumimoji="0" lang="en-US" sz="4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4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typhi</a:t>
            </a:r>
            <a:r>
              <a:rPr kumimoji="0" lang="en-US" sz="4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infection)or(</a:t>
            </a:r>
            <a:r>
              <a:rPr kumimoji="0" lang="en-US" sz="4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Alteric</a:t>
            </a:r>
            <a:r>
              <a:rPr kumimoji="0" lang="en-US" sz="4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fever)or(Salmonella fever) :</a:t>
            </a:r>
            <a:endParaRPr kumimoji="0" lang="en-US" sz="4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Causative agent: </a:t>
            </a:r>
            <a:endParaRPr kumimoji="0" lang="en-US" sz="4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Typhoid bacillus Salmonella </a:t>
            </a:r>
            <a:r>
              <a:rPr kumimoji="0" lang="en-US" sz="4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typhi</a:t>
            </a:r>
            <a:endParaRPr kumimoji="0" lang="en-US" sz="48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0" y="136501"/>
            <a:ext cx="91440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bg1">
                    <a:lumMod val="50000"/>
                  </a:schemeClr>
                </a:solidFill>
                <a:effectLst/>
                <a:latin typeface="Times New Roman" pitchFamily="18" charset="0"/>
                <a:ea typeface="Calibri" pitchFamily="34" charset="0"/>
                <a:cs typeface="Times New Roman" pitchFamily="18" charset="0"/>
              </a:rPr>
              <a:t>Contamination of milk :</a:t>
            </a:r>
            <a:endParaRPr kumimoji="0" lang="en-US" sz="4400" b="0" i="0" u="none" strike="noStrike" cap="none" normalizeH="0" baseline="0" dirty="0" smtClean="0">
              <a:ln>
                <a:noFill/>
              </a:ln>
              <a:solidFill>
                <a:schemeClr val="bg1">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bg1">
                    <a:lumMod val="50000"/>
                  </a:schemeClr>
                </a:solidFill>
                <a:effectLst/>
                <a:latin typeface="Times New Roman" pitchFamily="18" charset="0"/>
                <a:ea typeface="Calibri" pitchFamily="34" charset="0"/>
                <a:cs typeface="Times New Roman" pitchFamily="18" charset="0"/>
              </a:rPr>
              <a:t>1-The affected animal( milk but udder </a:t>
            </a:r>
            <a:r>
              <a:rPr kumimoji="0" lang="en-US" sz="4400" b="1" i="0" u="none" strike="noStrike" cap="none" normalizeH="0" baseline="0" dirty="0" err="1" smtClean="0">
                <a:ln>
                  <a:noFill/>
                </a:ln>
                <a:solidFill>
                  <a:schemeClr val="bg1">
                    <a:lumMod val="50000"/>
                  </a:schemeClr>
                </a:solidFill>
                <a:effectLst/>
                <a:latin typeface="Times New Roman" pitchFamily="18" charset="0"/>
                <a:ea typeface="Calibri" pitchFamily="34" charset="0"/>
                <a:cs typeface="Times New Roman" pitchFamily="18" charset="0"/>
              </a:rPr>
              <a:t>remins</a:t>
            </a:r>
            <a:r>
              <a:rPr kumimoji="0" lang="en-US" sz="4400" b="1" i="0" u="none" strike="noStrike" cap="none" normalizeH="0" baseline="0" dirty="0" smtClean="0">
                <a:ln>
                  <a:noFill/>
                </a:ln>
                <a:solidFill>
                  <a:schemeClr val="bg1">
                    <a:lumMod val="50000"/>
                  </a:schemeClr>
                </a:solidFill>
                <a:effectLst/>
                <a:latin typeface="Times New Roman" pitchFamily="18" charset="0"/>
                <a:ea typeface="Calibri" pitchFamily="34" charset="0"/>
                <a:cs typeface="Times New Roman" pitchFamily="18" charset="0"/>
              </a:rPr>
              <a:t> un-affected).</a:t>
            </a:r>
            <a:endParaRPr kumimoji="0" lang="en-US" sz="4400" b="0" i="0" u="none" strike="noStrike" cap="none" normalizeH="0" baseline="0" dirty="0" smtClean="0">
              <a:ln>
                <a:noFill/>
              </a:ln>
              <a:solidFill>
                <a:schemeClr val="bg1">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bg1">
                    <a:lumMod val="50000"/>
                  </a:schemeClr>
                </a:solidFill>
                <a:effectLst/>
                <a:latin typeface="Times New Roman" pitchFamily="18" charset="0"/>
                <a:ea typeface="Calibri" pitchFamily="34" charset="0"/>
                <a:cs typeface="Times New Roman" pitchFamily="18" charset="0"/>
              </a:rPr>
              <a:t>2-Milk (from affected animal or human).</a:t>
            </a:r>
            <a:endParaRPr kumimoji="0" lang="en-US" sz="4400" b="0" i="0" u="none" strike="noStrike" cap="none" normalizeH="0" baseline="0" dirty="0" smtClean="0">
              <a:ln>
                <a:noFill/>
              </a:ln>
              <a:solidFill>
                <a:schemeClr val="bg1">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bg1">
                    <a:lumMod val="50000"/>
                  </a:schemeClr>
                </a:solidFill>
                <a:effectLst/>
                <a:latin typeface="Times New Roman" pitchFamily="18" charset="0"/>
                <a:ea typeface="Calibri" pitchFamily="34" charset="0"/>
                <a:cs typeface="Times New Roman" pitchFamily="18" charset="0"/>
              </a:rPr>
              <a:t>3-Infected sputum(from </a:t>
            </a:r>
            <a:r>
              <a:rPr kumimoji="0" lang="en-US" sz="4400" b="1" i="0" u="none" strike="noStrike" cap="none" normalizeH="0" baseline="0" dirty="0" err="1" smtClean="0">
                <a:ln>
                  <a:noFill/>
                </a:ln>
                <a:solidFill>
                  <a:schemeClr val="bg1">
                    <a:lumMod val="50000"/>
                  </a:schemeClr>
                </a:solidFill>
                <a:effectLst/>
                <a:latin typeface="Times New Roman" pitchFamily="18" charset="0"/>
                <a:ea typeface="Calibri" pitchFamily="34" charset="0"/>
                <a:cs typeface="Times New Roman" pitchFamily="18" charset="0"/>
              </a:rPr>
              <a:t>animali&amp;orhuman</a:t>
            </a:r>
            <a:r>
              <a:rPr kumimoji="0" lang="en-US" sz="4400" b="1" i="0" u="none" strike="noStrike" cap="none" normalizeH="0" baseline="0" dirty="0" smtClean="0">
                <a:ln>
                  <a:noFill/>
                </a:ln>
                <a:solidFill>
                  <a:schemeClr val="bg1">
                    <a:lumMod val="50000"/>
                  </a:schemeClr>
                </a:solidFill>
                <a:effectLst/>
                <a:latin typeface="Times New Roman" pitchFamily="18" charset="0"/>
                <a:ea typeface="Calibri" pitchFamily="34" charset="0"/>
                <a:cs typeface="Times New Roman" pitchFamily="18" charset="0"/>
              </a:rPr>
              <a:t>).</a:t>
            </a:r>
            <a:endParaRPr kumimoji="0" lang="en-US" sz="4400" b="0" i="0" u="none" strike="noStrike" cap="none" normalizeH="0" baseline="0" dirty="0" smtClean="0">
              <a:ln>
                <a:noFill/>
              </a:ln>
              <a:solidFill>
                <a:schemeClr val="bg1">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chemeClr val="bg1">
                  <a:lumMod val="50000"/>
                </a:schemeClr>
              </a:solidFill>
              <a:effectLst/>
              <a:latin typeface="Arial" pitchFamily="34" charset="0"/>
              <a:cs typeface="Arial" pitchFamily="34" charset="0"/>
            </a:endParaRPr>
          </a:p>
        </p:txBody>
      </p:sp>
    </p:spTree>
  </p:cSld>
  <p:clrMapOvr>
    <a:masterClrMapping/>
  </p:clrMapOvr>
  <p:transition>
    <p:plus/>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1"/>
          <p:cNvSpPr>
            <a:spLocks noChangeArrowheads="1"/>
          </p:cNvSpPr>
          <p:nvPr/>
        </p:nvSpPr>
        <p:spPr bwMode="auto">
          <a:xfrm>
            <a:off x="0" y="-111202"/>
            <a:ext cx="91440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Disease in man:</a:t>
            </a:r>
            <a:endParaRPr kumimoji="0" lang="en-US" sz="4400" b="0" i="0" u="none" strike="noStrike" cap="none" normalizeH="0" baseline="0" dirty="0" smtClean="0">
              <a:ln>
                <a:noFill/>
              </a:ln>
              <a:solidFill>
                <a:schemeClr val="tx2">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Characterized by sudden onset of continued fever ,</a:t>
            </a:r>
            <a:r>
              <a:rPr kumimoji="0" lang="en-US" sz="4400" b="1"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headache,nusea,loss</a:t>
            </a:r>
            <a:r>
              <a:rPr kumimoji="0" lang="en-US" sz="4400" b="1"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of </a:t>
            </a:r>
            <a:r>
              <a:rPr kumimoji="0" lang="en-US" sz="4400" b="1"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appetite,constipation</a:t>
            </a:r>
            <a:r>
              <a:rPr kumimoji="0" lang="en-US" sz="4400" b="1"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or some times diarrhea.</a:t>
            </a:r>
            <a:endParaRPr kumimoji="0" lang="en-US" sz="4400" b="0" i="0" u="none" strike="noStrike" cap="none" normalizeH="0" baseline="0" dirty="0" smtClean="0">
              <a:ln>
                <a:noFill/>
              </a:ln>
              <a:solidFill>
                <a:schemeClr val="tx2">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Typhoid germs are passed in the feces </a:t>
            </a:r>
            <a:r>
              <a:rPr kumimoji="0" lang="en-US" sz="4400" b="1"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and,to</a:t>
            </a:r>
            <a:r>
              <a:rPr kumimoji="0" lang="en-US" sz="4400" b="1"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some extent, the urine of infected people.</a:t>
            </a:r>
            <a:endParaRPr kumimoji="0" lang="en-US" sz="4400" b="0" i="0" u="none" strike="noStrike" cap="none" normalizeH="0" baseline="0" dirty="0" smtClean="0">
              <a:ln>
                <a:noFill/>
              </a:ln>
              <a:solidFill>
                <a:schemeClr val="tx2">
                  <a:lumMod val="75000"/>
                </a:schemeClr>
              </a:solidFill>
              <a:effectLst/>
              <a:latin typeface="Arial" pitchFamily="34" charset="0"/>
              <a:cs typeface="Arial" pitchFamily="34" charset="0"/>
            </a:endParaRPr>
          </a:p>
        </p:txBody>
      </p:sp>
    </p:spTree>
  </p:cSld>
  <p:clrMapOvr>
    <a:masterClrMapping/>
  </p:clrMapOvr>
  <p:transition>
    <p:plus/>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1"/>
          <p:cNvSpPr>
            <a:spLocks noChangeArrowheads="1"/>
          </p:cNvSpPr>
          <p:nvPr/>
        </p:nvSpPr>
        <p:spPr bwMode="auto">
          <a:xfrm>
            <a:off x="0" y="315765"/>
            <a:ext cx="91440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Contamination of milk:</a:t>
            </a:r>
            <a:endParaRPr kumimoji="0" lang="en-US" sz="4400" b="0" i="0" u="none" strike="noStrike" cap="none" normalizeH="0" baseline="0" dirty="0" smtClean="0">
              <a:ln>
                <a:noFill/>
              </a:ln>
              <a:solidFill>
                <a:schemeClr val="accent6">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By </a:t>
            </a:r>
            <a:r>
              <a:rPr kumimoji="0" lang="en-US" sz="4400" b="1" i="0" u="none" strike="noStrike" cap="none" normalizeH="0" baseline="0" dirty="0" err="1" smtClean="0">
                <a:ln>
                  <a:noFill/>
                </a:ln>
                <a:solidFill>
                  <a:schemeClr val="accent6">
                    <a:lumMod val="75000"/>
                  </a:schemeClr>
                </a:solidFill>
                <a:effectLst/>
                <a:latin typeface="Times New Roman" pitchFamily="18" charset="0"/>
                <a:ea typeface="Calibri" pitchFamily="34" charset="0"/>
                <a:cs typeface="Times New Roman" pitchFamily="18" charset="0"/>
              </a:rPr>
              <a:t>food&amp;water</a:t>
            </a:r>
            <a:r>
              <a:rPr kumimoji="0" lang="en-US" sz="44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 contaminated by the feces &amp;urine of patients &amp;</a:t>
            </a:r>
            <a:r>
              <a:rPr kumimoji="0" lang="en-US" sz="4400" b="1" i="0" u="none" strike="noStrike" cap="none" normalizeH="0" baseline="0" dirty="0" err="1" smtClean="0">
                <a:ln>
                  <a:noFill/>
                </a:ln>
                <a:solidFill>
                  <a:schemeClr val="accent6">
                    <a:lumMod val="75000"/>
                  </a:schemeClr>
                </a:solidFill>
                <a:effectLst/>
                <a:latin typeface="Times New Roman" pitchFamily="18" charset="0"/>
                <a:ea typeface="Calibri" pitchFamily="34" charset="0"/>
                <a:cs typeface="Times New Roman" pitchFamily="18" charset="0"/>
              </a:rPr>
              <a:t>carriers.Polluted</a:t>
            </a:r>
            <a:r>
              <a:rPr kumimoji="0" lang="en-US" sz="44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 water is the most common source of typhoid ,in </a:t>
            </a:r>
            <a:r>
              <a:rPr kumimoji="0" lang="en-US" sz="4400" b="1" i="0" u="none" strike="noStrike" cap="none" normalizeH="0" baseline="0" dirty="0" err="1" smtClean="0">
                <a:ln>
                  <a:noFill/>
                </a:ln>
                <a:solidFill>
                  <a:schemeClr val="accent6">
                    <a:lumMod val="75000"/>
                  </a:schemeClr>
                </a:solidFill>
                <a:effectLst/>
                <a:latin typeface="Times New Roman" pitchFamily="18" charset="0"/>
                <a:ea typeface="Calibri" pitchFamily="34" charset="0"/>
                <a:cs typeface="Times New Roman" pitchFamily="18" charset="0"/>
              </a:rPr>
              <a:t>additionas</a:t>
            </a:r>
            <a:r>
              <a:rPr kumimoji="0" lang="en-US" sz="44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 contaminated milk &amp;milk products have been shown as a source of infection .</a:t>
            </a:r>
            <a:endParaRPr kumimoji="0" lang="en-US" sz="4400" b="0" i="0" u="none" strike="noStrike" cap="none" normalizeH="0" baseline="0" dirty="0" smtClean="0">
              <a:ln>
                <a:noFill/>
              </a:ln>
              <a:solidFill>
                <a:schemeClr val="accent6">
                  <a:lumMod val="75000"/>
                </a:schemeClr>
              </a:solidFill>
              <a:effectLst/>
              <a:latin typeface="Arial" pitchFamily="34" charset="0"/>
              <a:cs typeface="Arial" pitchFamily="34" charset="0"/>
            </a:endParaRPr>
          </a:p>
        </p:txBody>
      </p:sp>
    </p:spTree>
  </p:cSld>
  <p:clrMapOvr>
    <a:masterClrMapping/>
  </p:clrMapOvr>
  <p:transition>
    <p:push dir="u"/>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1"/>
          <p:cNvSpPr>
            <a:spLocks noChangeArrowheads="1"/>
          </p:cNvSpPr>
          <p:nvPr/>
        </p:nvSpPr>
        <p:spPr bwMode="auto">
          <a:xfrm>
            <a:off x="0" y="339381"/>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800" b="1" i="0" u="none" strike="noStrike" cap="none" normalizeH="0" baseline="0" dirty="0" smtClean="0">
                <a:ln>
                  <a:noFill/>
                </a:ln>
                <a:solidFill>
                  <a:schemeClr val="accent3">
                    <a:lumMod val="75000"/>
                  </a:schemeClr>
                </a:solidFill>
                <a:effectLst/>
                <a:latin typeface="Times New Roman" pitchFamily="18" charset="0"/>
                <a:ea typeface="Calibri" pitchFamily="34" charset="0"/>
                <a:cs typeface="Times New Roman" pitchFamily="18" charset="0"/>
              </a:rPr>
              <a:t>Bad </a:t>
            </a:r>
            <a:r>
              <a:rPr kumimoji="0" lang="en-US" sz="4800" b="1" i="0" u="none" strike="noStrike" cap="none" normalizeH="0" baseline="0" dirty="0" err="1" smtClean="0">
                <a:ln>
                  <a:noFill/>
                </a:ln>
                <a:solidFill>
                  <a:schemeClr val="accent3">
                    <a:lumMod val="75000"/>
                  </a:schemeClr>
                </a:solidFill>
                <a:effectLst/>
                <a:latin typeface="Times New Roman" pitchFamily="18" charset="0"/>
                <a:ea typeface="Calibri" pitchFamily="34" charset="0"/>
                <a:cs typeface="Times New Roman" pitchFamily="18" charset="0"/>
              </a:rPr>
              <a:t>habits:When</a:t>
            </a:r>
            <a:r>
              <a:rPr kumimoji="0" lang="en-US" sz="4800" b="1" i="0" u="none" strike="noStrike" cap="none" normalizeH="0" baseline="0" dirty="0" smtClean="0">
                <a:ln>
                  <a:noFill/>
                </a:ln>
                <a:solidFill>
                  <a:schemeClr val="accent3">
                    <a:lumMod val="75000"/>
                  </a:schemeClr>
                </a:solidFill>
                <a:effectLst/>
                <a:latin typeface="Times New Roman" pitchFamily="18" charset="0"/>
                <a:ea typeface="Calibri" pitchFamily="34" charset="0"/>
                <a:cs typeface="Times New Roman" pitchFamily="18" charset="0"/>
              </a:rPr>
              <a:t> </a:t>
            </a:r>
            <a:r>
              <a:rPr kumimoji="0" lang="en-US" sz="4800" b="1" i="0" u="none" strike="noStrike" cap="none" normalizeH="0" baseline="0" dirty="0" err="1" smtClean="0">
                <a:ln>
                  <a:noFill/>
                </a:ln>
                <a:solidFill>
                  <a:schemeClr val="accent3">
                    <a:lumMod val="75000"/>
                  </a:schemeClr>
                </a:solidFill>
                <a:effectLst/>
                <a:latin typeface="Times New Roman" pitchFamily="18" charset="0"/>
                <a:ea typeface="Calibri" pitchFamily="34" charset="0"/>
                <a:cs typeface="Times New Roman" pitchFamily="18" charset="0"/>
              </a:rPr>
              <a:t>ahuman</a:t>
            </a:r>
            <a:r>
              <a:rPr kumimoji="0" lang="en-US" sz="4800" b="1" i="0" u="none" strike="noStrike" cap="none" normalizeH="0" baseline="0" dirty="0" smtClean="0">
                <a:ln>
                  <a:noFill/>
                </a:ln>
                <a:solidFill>
                  <a:schemeClr val="accent3">
                    <a:lumMod val="75000"/>
                  </a:schemeClr>
                </a:solidFill>
                <a:effectLst/>
                <a:latin typeface="Times New Roman" pitchFamily="18" charset="0"/>
                <a:ea typeface="Calibri" pitchFamily="34" charset="0"/>
                <a:cs typeface="Times New Roman" pitchFamily="18" charset="0"/>
              </a:rPr>
              <a:t> patient/carriers </a:t>
            </a:r>
            <a:r>
              <a:rPr kumimoji="0" lang="en-US" sz="4800" b="1" i="0" u="none" strike="noStrike" cap="none" normalizeH="0" baseline="0" dirty="0" err="1" smtClean="0">
                <a:ln>
                  <a:noFill/>
                </a:ln>
                <a:solidFill>
                  <a:schemeClr val="accent3">
                    <a:lumMod val="75000"/>
                  </a:schemeClr>
                </a:solidFill>
                <a:effectLst/>
                <a:latin typeface="Times New Roman" pitchFamily="18" charset="0"/>
                <a:ea typeface="Calibri" pitchFamily="34" charset="0"/>
                <a:cs typeface="Times New Roman" pitchFamily="18" charset="0"/>
              </a:rPr>
              <a:t>dosenot</a:t>
            </a:r>
            <a:r>
              <a:rPr kumimoji="0" lang="en-US" sz="4800" b="1" i="0" u="none" strike="noStrike" cap="none" normalizeH="0" baseline="0" dirty="0" smtClean="0">
                <a:ln>
                  <a:noFill/>
                </a:ln>
                <a:solidFill>
                  <a:schemeClr val="accent3">
                    <a:lumMod val="75000"/>
                  </a:schemeClr>
                </a:solidFill>
                <a:effectLst/>
                <a:latin typeface="Times New Roman" pitchFamily="18" charset="0"/>
                <a:ea typeface="Calibri" pitchFamily="34" charset="0"/>
                <a:cs typeface="Times New Roman" pitchFamily="18" charset="0"/>
              </a:rPr>
              <a:t> wash hands after using the toilet &amp;then handles liquid or moist food that is not cooked thoroughly afterwards .  </a:t>
            </a:r>
            <a:endParaRPr kumimoji="0" lang="en-US" sz="4800" b="0" i="0" u="none" strike="noStrike" cap="none" normalizeH="0" baseline="0" dirty="0" smtClean="0">
              <a:ln>
                <a:noFill/>
              </a:ln>
              <a:solidFill>
                <a:schemeClr val="accent3">
                  <a:lumMod val="75000"/>
                </a:schemeClr>
              </a:solidFill>
              <a:effectLst/>
              <a:latin typeface="Arial" pitchFamily="34" charset="0"/>
              <a:cs typeface="Arial" pitchFamily="34" charset="0"/>
            </a:endParaRPr>
          </a:p>
        </p:txBody>
      </p:sp>
    </p:spTree>
  </p:cSld>
  <p:clrMapOvr>
    <a:masterClrMapping/>
  </p:clrMapOvr>
  <p:transition>
    <p:newsflash/>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1"/>
          <p:cNvSpPr>
            <a:spLocks noChangeArrowheads="1"/>
          </p:cNvSpPr>
          <p:nvPr/>
        </p:nvSpPr>
        <p:spPr bwMode="auto">
          <a:xfrm>
            <a:off x="0" y="-160552"/>
            <a:ext cx="91440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Paratyphoid fever(</a:t>
            </a:r>
            <a:r>
              <a:rPr kumimoji="0" lang="en-US" sz="54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Interic</a:t>
            </a:r>
            <a:r>
              <a:rPr kumimoji="0" lang="en-US" sz="5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fever)(Salmonella paratyphoid infection):</a:t>
            </a:r>
            <a:endParaRPr kumimoji="0" lang="en-US" sz="5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5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Causative agent:</a:t>
            </a:r>
            <a:endParaRPr kumimoji="0" lang="en-US" sz="5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5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Caused by any of  three </a:t>
            </a:r>
            <a:r>
              <a:rPr kumimoji="0" lang="en-US" sz="54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bioserotypes</a:t>
            </a:r>
            <a:r>
              <a:rPr kumimoji="0" lang="en-US" sz="5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of </a:t>
            </a:r>
            <a:r>
              <a:rPr kumimoji="0" lang="en-US" sz="54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Salmonell</a:t>
            </a:r>
            <a:r>
              <a:rPr kumimoji="0" lang="en-US" sz="5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54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enteritidis</a:t>
            </a:r>
            <a:r>
              <a:rPr kumimoji="0" lang="en-US" sz="5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54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Paratyphi</a:t>
            </a:r>
            <a:r>
              <a:rPr kumimoji="0" lang="en-US" sz="5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 B</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5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and C.</a:t>
            </a:r>
            <a:endParaRPr kumimoji="0" lang="en-US" sz="54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ransition>
    <p:newsflash/>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1"/>
          <p:cNvSpPr>
            <a:spLocks noChangeArrowheads="1"/>
          </p:cNvSpPr>
          <p:nvPr/>
        </p:nvSpPr>
        <p:spPr bwMode="auto">
          <a:xfrm>
            <a:off x="0" y="-234442"/>
            <a:ext cx="9144000" cy="68067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0" b="1"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It is similar in its symptoms to typhoid </a:t>
            </a:r>
            <a:r>
              <a:rPr kumimoji="0" lang="en-US" sz="6000" b="1" i="0" u="none" strike="noStrike" cap="none" normalizeH="0" baseline="0" dirty="0" err="1" smtClean="0">
                <a:ln>
                  <a:noFill/>
                </a:ln>
                <a:solidFill>
                  <a:schemeClr val="accent1">
                    <a:lumMod val="50000"/>
                  </a:schemeClr>
                </a:solidFill>
                <a:effectLst/>
                <a:latin typeface="Times New Roman" pitchFamily="18" charset="0"/>
                <a:ea typeface="Calibri" pitchFamily="34" charset="0"/>
                <a:cs typeface="Times New Roman" pitchFamily="18" charset="0"/>
              </a:rPr>
              <a:t>fever,but</a:t>
            </a:r>
            <a:r>
              <a:rPr kumimoji="0" lang="en-US" sz="6000" b="1"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 tends to be milder .It is similar also to typhoid fever in mode of milk </a:t>
            </a:r>
            <a:r>
              <a:rPr kumimoji="0" lang="en-US" sz="6000" b="1" i="0" u="none" strike="noStrike" cap="none" normalizeH="0" baseline="0" dirty="0" err="1" smtClean="0">
                <a:ln>
                  <a:noFill/>
                </a:ln>
                <a:solidFill>
                  <a:schemeClr val="accent1">
                    <a:lumMod val="50000"/>
                  </a:schemeClr>
                </a:solidFill>
                <a:effectLst/>
                <a:latin typeface="Times New Roman" pitchFamily="18" charset="0"/>
                <a:ea typeface="Calibri" pitchFamily="34" charset="0"/>
                <a:cs typeface="Times New Roman" pitchFamily="18" charset="0"/>
              </a:rPr>
              <a:t>infection,transmission&amp;control</a:t>
            </a:r>
            <a:r>
              <a:rPr kumimoji="0" lang="en-US" sz="6000" b="1"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a:t>
            </a:r>
            <a:endParaRPr kumimoji="0" lang="en-US" sz="6000" b="0" i="0" u="none" strike="noStrike" cap="none" normalizeH="0" baseline="0" dirty="0" smtClean="0">
              <a:ln>
                <a:noFill/>
              </a:ln>
              <a:solidFill>
                <a:schemeClr val="accent1">
                  <a:lumMod val="50000"/>
                </a:schemeClr>
              </a:solidFill>
              <a:effectLst/>
              <a:latin typeface="Arial" pitchFamily="34" charset="0"/>
              <a:cs typeface="Arial" pitchFamily="34" charset="0"/>
            </a:endParaRPr>
          </a:p>
        </p:txBody>
      </p:sp>
    </p:spTree>
  </p:cSld>
  <p:clrMapOvr>
    <a:masterClrMapping/>
  </p:clrMapOvr>
  <p:transition>
    <p:newsflash/>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مادة الصحة العامة البيطرية\صور امراض الصحة العامة اعداد د. احمد الشديدي\حمى التايفوئيد\1 (5).jpg"/>
          <p:cNvPicPr>
            <a:picLocks noChangeAspect="1" noChangeArrowheads="1"/>
          </p:cNvPicPr>
          <p:nvPr/>
        </p:nvPicPr>
        <p:blipFill>
          <a:blip r:embed="rId2" cstate="print"/>
          <a:srcRect/>
          <a:stretch>
            <a:fillRect/>
          </a:stretch>
        </p:blipFill>
        <p:spPr bwMode="auto">
          <a:xfrm>
            <a:off x="6618834" y="3444143"/>
            <a:ext cx="2239446" cy="3128129"/>
          </a:xfrm>
          <a:prstGeom prst="rect">
            <a:avLst/>
          </a:prstGeom>
          <a:noFill/>
        </p:spPr>
      </p:pic>
      <p:pic>
        <p:nvPicPr>
          <p:cNvPr id="1027" name="Picture 3" descr="C:\Users\Dell\Desktop\مادة الصحة العامة البيطرية\صور امراض الصحة العامة اعداد د. احمد الشديدي\حمى التايفوئيد\1 (4).jpg"/>
          <p:cNvPicPr>
            <a:picLocks noChangeAspect="1" noChangeArrowheads="1"/>
          </p:cNvPicPr>
          <p:nvPr/>
        </p:nvPicPr>
        <p:blipFill>
          <a:blip r:embed="rId3" cstate="print"/>
          <a:srcRect/>
          <a:stretch>
            <a:fillRect/>
          </a:stretch>
        </p:blipFill>
        <p:spPr bwMode="auto">
          <a:xfrm>
            <a:off x="3857620" y="3500438"/>
            <a:ext cx="2500330" cy="3071834"/>
          </a:xfrm>
          <a:prstGeom prst="rect">
            <a:avLst/>
          </a:prstGeom>
          <a:noFill/>
        </p:spPr>
      </p:pic>
      <p:pic>
        <p:nvPicPr>
          <p:cNvPr id="1028" name="Picture 4" descr="C:\Users\Dell\Desktop\مادة الصحة العامة البيطرية\صور امراض الصحة العامة اعداد د. احمد الشديدي\حمى التايفوئيد\1.jpg"/>
          <p:cNvPicPr>
            <a:picLocks noChangeAspect="1" noChangeArrowheads="1"/>
          </p:cNvPicPr>
          <p:nvPr/>
        </p:nvPicPr>
        <p:blipFill>
          <a:blip r:embed="rId4" cstate="print"/>
          <a:srcRect/>
          <a:stretch>
            <a:fillRect/>
          </a:stretch>
        </p:blipFill>
        <p:spPr bwMode="auto">
          <a:xfrm>
            <a:off x="214282" y="214290"/>
            <a:ext cx="3000396" cy="2643206"/>
          </a:xfrm>
          <a:prstGeom prst="rect">
            <a:avLst/>
          </a:prstGeom>
          <a:noFill/>
        </p:spPr>
      </p:pic>
      <p:pic>
        <p:nvPicPr>
          <p:cNvPr id="1029" name="Picture 5" descr="C:\Users\Dell\Desktop\مادة الصحة العامة البيطرية\صور امراض الصحة العامة اعداد د. احمد الشديدي\حمى التايفوئيد\1 (3).jpg"/>
          <p:cNvPicPr>
            <a:picLocks noChangeAspect="1" noChangeArrowheads="1"/>
          </p:cNvPicPr>
          <p:nvPr/>
        </p:nvPicPr>
        <p:blipFill>
          <a:blip r:embed="rId5" cstate="print"/>
          <a:srcRect/>
          <a:stretch>
            <a:fillRect/>
          </a:stretch>
        </p:blipFill>
        <p:spPr bwMode="auto">
          <a:xfrm>
            <a:off x="214282" y="3500438"/>
            <a:ext cx="3429024" cy="3143248"/>
          </a:xfrm>
          <a:prstGeom prst="rect">
            <a:avLst/>
          </a:prstGeom>
          <a:noFill/>
        </p:spPr>
      </p:pic>
      <p:pic>
        <p:nvPicPr>
          <p:cNvPr id="1030" name="Picture 6" descr="C:\Users\Dell\Desktop\مادة الصحة العامة البيطرية\صور امراض الصحة العامة اعداد د. احمد الشديدي\حمى التايفوئيد\1 (2).jpg"/>
          <p:cNvPicPr>
            <a:picLocks noChangeAspect="1" noChangeArrowheads="1"/>
          </p:cNvPicPr>
          <p:nvPr/>
        </p:nvPicPr>
        <p:blipFill>
          <a:blip r:embed="rId6" cstate="print"/>
          <a:srcRect/>
          <a:stretch>
            <a:fillRect/>
          </a:stretch>
        </p:blipFill>
        <p:spPr bwMode="auto">
          <a:xfrm>
            <a:off x="6215074" y="357166"/>
            <a:ext cx="2500298" cy="2571768"/>
          </a:xfrm>
          <a:prstGeom prst="rect">
            <a:avLst/>
          </a:prstGeom>
          <a:noFill/>
        </p:spPr>
      </p:pic>
      <p:pic>
        <p:nvPicPr>
          <p:cNvPr id="1031" name="Picture 7" descr="C:\Users\Dell\Desktop\مادة الصحة العامة البيطرية\صور امراض الصحة العامة اعداد د. احمد الشديدي\حمى التايفوئيد\1 (1).jpg"/>
          <p:cNvPicPr>
            <a:picLocks noChangeAspect="1" noChangeArrowheads="1"/>
          </p:cNvPicPr>
          <p:nvPr/>
        </p:nvPicPr>
        <p:blipFill>
          <a:blip r:embed="rId7" cstate="print"/>
          <a:srcRect/>
          <a:stretch>
            <a:fillRect/>
          </a:stretch>
        </p:blipFill>
        <p:spPr bwMode="auto">
          <a:xfrm>
            <a:off x="3286116" y="357166"/>
            <a:ext cx="2928958" cy="2500330"/>
          </a:xfrm>
          <a:prstGeom prst="rect">
            <a:avLst/>
          </a:prstGeom>
          <a:noFill/>
        </p:spPr>
      </p:pic>
    </p:spTree>
  </p:cSld>
  <p:clrMapOvr>
    <a:masterClrMapping/>
  </p:clrMapOvr>
  <p:transition>
    <p:newsflash/>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1"/>
          <p:cNvSpPr>
            <a:spLocks noChangeArrowheads="1"/>
          </p:cNvSpPr>
          <p:nvPr/>
        </p:nvSpPr>
        <p:spPr bwMode="auto">
          <a:xfrm>
            <a:off x="0" y="632926"/>
            <a:ext cx="91440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Dysentery:</a:t>
            </a:r>
            <a:endParaRPr kumimoji="0" lang="en-US" sz="5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5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r>
              <a:rPr kumimoji="0" lang="en-US" sz="54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Shegellosis</a:t>
            </a:r>
            <a:r>
              <a:rPr kumimoji="0" lang="en-US" sz="5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)(Bacillary dysentery)(</a:t>
            </a:r>
            <a:r>
              <a:rPr kumimoji="0" lang="en-US" sz="54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Shegella</a:t>
            </a:r>
            <a:r>
              <a:rPr kumimoji="0" lang="en-US" sz="5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endParaRPr kumimoji="0" lang="en-US" sz="5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5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Dysentery may be simple defined of </a:t>
            </a:r>
            <a:r>
              <a:rPr kumimoji="0" lang="en-US" sz="54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shigella</a:t>
            </a:r>
            <a:r>
              <a:rPr kumimoji="0" lang="en-US" sz="5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as diarrhea containing Blood.</a:t>
            </a:r>
            <a:endParaRPr kumimoji="0" lang="en-US" sz="54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ransition>
    <p:plus/>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1"/>
          <p:cNvSpPr>
            <a:spLocks noChangeArrowheads="1"/>
          </p:cNvSpPr>
          <p:nvPr/>
        </p:nvSpPr>
        <p:spPr bwMode="auto">
          <a:xfrm>
            <a:off x="0" y="-281553"/>
            <a:ext cx="9144000" cy="69967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tx1">
                    <a:lumMod val="85000"/>
                    <a:lumOff val="15000"/>
                  </a:schemeClr>
                </a:solidFill>
                <a:effectLst/>
                <a:latin typeface="Times New Roman" pitchFamily="18" charset="0"/>
                <a:ea typeface="Calibri" pitchFamily="34" charset="0"/>
                <a:cs typeface="Times New Roman" pitchFamily="18" charset="0"/>
              </a:rPr>
              <a:t>Causative agent:</a:t>
            </a:r>
            <a:endParaRPr kumimoji="0" lang="en-US" sz="44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err="1" smtClean="0">
                <a:ln>
                  <a:noFill/>
                </a:ln>
                <a:solidFill>
                  <a:schemeClr val="tx1">
                    <a:lumMod val="85000"/>
                    <a:lumOff val="15000"/>
                  </a:schemeClr>
                </a:solidFill>
                <a:effectLst/>
                <a:latin typeface="Times New Roman" pitchFamily="18" charset="0"/>
                <a:ea typeface="Calibri" pitchFamily="34" charset="0"/>
                <a:cs typeface="Times New Roman" pitchFamily="18" charset="0"/>
              </a:rPr>
              <a:t>Shigella</a:t>
            </a:r>
            <a:r>
              <a:rPr kumimoji="0" lang="en-US" sz="4400" b="1" i="0" u="none" strike="noStrike" cap="none" normalizeH="0" baseline="0" dirty="0" smtClean="0">
                <a:ln>
                  <a:noFill/>
                </a:ln>
                <a:solidFill>
                  <a:schemeClr val="tx1">
                    <a:lumMod val="85000"/>
                    <a:lumOff val="15000"/>
                  </a:schemeClr>
                </a:solidFill>
                <a:effectLst/>
                <a:latin typeface="Times New Roman" pitchFamily="18" charset="0"/>
                <a:ea typeface="Calibri" pitchFamily="34" charset="0"/>
                <a:cs typeface="Times New Roman" pitchFamily="18" charset="0"/>
              </a:rPr>
              <a:t> </a:t>
            </a:r>
            <a:r>
              <a:rPr kumimoji="0" lang="en-US" sz="4400" b="1" i="0" u="none" strike="noStrike" cap="none" normalizeH="0" baseline="0" dirty="0" err="1" smtClean="0">
                <a:ln>
                  <a:noFill/>
                </a:ln>
                <a:solidFill>
                  <a:schemeClr val="tx1">
                    <a:lumMod val="85000"/>
                    <a:lumOff val="15000"/>
                  </a:schemeClr>
                </a:solidFill>
                <a:effectLst/>
                <a:latin typeface="Times New Roman" pitchFamily="18" charset="0"/>
                <a:ea typeface="Calibri" pitchFamily="34" charset="0"/>
                <a:cs typeface="Times New Roman" pitchFamily="18" charset="0"/>
              </a:rPr>
              <a:t>dysenteria</a:t>
            </a:r>
            <a:r>
              <a:rPr kumimoji="0" lang="en-US" sz="4400" b="1" i="0" u="none" strike="noStrike" cap="none" normalizeH="0" baseline="0" dirty="0" smtClean="0">
                <a:ln>
                  <a:noFill/>
                </a:ln>
                <a:solidFill>
                  <a:schemeClr val="tx1">
                    <a:lumMod val="85000"/>
                    <a:lumOff val="15000"/>
                  </a:schemeClr>
                </a:solidFill>
                <a:effectLst/>
                <a:latin typeface="Times New Roman" pitchFamily="18" charset="0"/>
                <a:ea typeface="Calibri" pitchFamily="34" charset="0"/>
                <a:cs typeface="Times New Roman" pitchFamily="18" charset="0"/>
              </a:rPr>
              <a:t> , </a:t>
            </a:r>
            <a:r>
              <a:rPr kumimoji="0" lang="en-US" sz="4400" b="1" i="0" u="none" strike="noStrike" cap="none" normalizeH="0" baseline="0" dirty="0" err="1" smtClean="0">
                <a:ln>
                  <a:noFill/>
                </a:ln>
                <a:solidFill>
                  <a:schemeClr val="tx1">
                    <a:lumMod val="85000"/>
                    <a:lumOff val="15000"/>
                  </a:schemeClr>
                </a:solidFill>
                <a:effectLst/>
                <a:latin typeface="Times New Roman" pitchFamily="18" charset="0"/>
                <a:ea typeface="Calibri" pitchFamily="34" charset="0"/>
                <a:cs typeface="Times New Roman" pitchFamily="18" charset="0"/>
              </a:rPr>
              <a:t>S.flexneri</a:t>
            </a:r>
            <a:r>
              <a:rPr kumimoji="0" lang="en-US" sz="4400" b="1" i="0" u="none" strike="noStrike" cap="none" normalizeH="0" baseline="0" dirty="0" smtClean="0">
                <a:ln>
                  <a:noFill/>
                </a:ln>
                <a:solidFill>
                  <a:schemeClr val="tx1">
                    <a:lumMod val="85000"/>
                    <a:lumOff val="15000"/>
                  </a:schemeClr>
                </a:solidFill>
                <a:effectLst/>
                <a:latin typeface="Times New Roman" pitchFamily="18" charset="0"/>
                <a:ea typeface="Calibri" pitchFamily="34" charset="0"/>
                <a:cs typeface="Times New Roman" pitchFamily="18" charset="0"/>
              </a:rPr>
              <a:t> ,</a:t>
            </a:r>
            <a:r>
              <a:rPr kumimoji="0" lang="en-US" sz="4400" b="1" i="0" u="none" strike="noStrike" cap="none" normalizeH="0" baseline="0" dirty="0" err="1" smtClean="0">
                <a:ln>
                  <a:noFill/>
                </a:ln>
                <a:solidFill>
                  <a:schemeClr val="tx1">
                    <a:lumMod val="85000"/>
                    <a:lumOff val="15000"/>
                  </a:schemeClr>
                </a:solidFill>
                <a:effectLst/>
                <a:latin typeface="Times New Roman" pitchFamily="18" charset="0"/>
                <a:ea typeface="Calibri" pitchFamily="34" charset="0"/>
                <a:cs typeface="Times New Roman" pitchFamily="18" charset="0"/>
              </a:rPr>
              <a:t>S.boydii</a:t>
            </a:r>
            <a:r>
              <a:rPr kumimoji="0" lang="en-US" sz="4400" b="1" i="0" u="none" strike="noStrike" cap="none" normalizeH="0" baseline="0" dirty="0" smtClean="0">
                <a:ln>
                  <a:noFill/>
                </a:ln>
                <a:solidFill>
                  <a:schemeClr val="tx1">
                    <a:lumMod val="85000"/>
                    <a:lumOff val="15000"/>
                  </a:schemeClr>
                </a:solidFill>
                <a:effectLst/>
                <a:latin typeface="Times New Roman" pitchFamily="18" charset="0"/>
                <a:ea typeface="Calibri" pitchFamily="34" charset="0"/>
                <a:cs typeface="Times New Roman" pitchFamily="18" charset="0"/>
              </a:rPr>
              <a:t> &amp; S. </a:t>
            </a:r>
            <a:r>
              <a:rPr kumimoji="0" lang="en-US" sz="4400" b="1" i="0" u="none" strike="noStrike" cap="none" normalizeH="0" baseline="0" dirty="0" err="1" smtClean="0">
                <a:ln>
                  <a:noFill/>
                </a:ln>
                <a:solidFill>
                  <a:schemeClr val="tx1">
                    <a:lumMod val="85000"/>
                    <a:lumOff val="15000"/>
                  </a:schemeClr>
                </a:solidFill>
                <a:effectLst/>
                <a:latin typeface="Times New Roman" pitchFamily="18" charset="0"/>
                <a:ea typeface="Calibri" pitchFamily="34" charset="0"/>
                <a:cs typeface="Times New Roman" pitchFamily="18" charset="0"/>
              </a:rPr>
              <a:t>sonnei</a:t>
            </a:r>
            <a:r>
              <a:rPr kumimoji="0" lang="en-US" sz="4400" b="1" i="0" u="none" strike="noStrike" cap="none" normalizeH="0" baseline="0" dirty="0" smtClean="0">
                <a:ln>
                  <a:noFill/>
                </a:ln>
                <a:solidFill>
                  <a:schemeClr val="tx1">
                    <a:lumMod val="85000"/>
                    <a:lumOff val="15000"/>
                  </a:schemeClr>
                </a:solidFill>
                <a:effectLst/>
                <a:latin typeface="Times New Roman" pitchFamily="18" charset="0"/>
                <a:ea typeface="Calibri" pitchFamily="34" charset="0"/>
                <a:cs typeface="Times New Roman" pitchFamily="18" charset="0"/>
              </a:rPr>
              <a:t>.</a:t>
            </a:r>
            <a:endParaRPr kumimoji="0" lang="en-US" sz="44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tx1">
                    <a:lumMod val="85000"/>
                    <a:lumOff val="15000"/>
                  </a:schemeClr>
                </a:solidFill>
                <a:effectLst/>
                <a:latin typeface="Times New Roman" pitchFamily="18" charset="0"/>
                <a:ea typeface="Calibri" pitchFamily="34" charset="0"/>
                <a:cs typeface="Times New Roman" pitchFamily="18" charset="0"/>
              </a:rPr>
              <a:t>Disease in human:</a:t>
            </a:r>
            <a:endParaRPr kumimoji="0" lang="en-US" sz="44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tx1">
                    <a:lumMod val="85000"/>
                    <a:lumOff val="15000"/>
                  </a:schemeClr>
                </a:solidFill>
                <a:effectLst/>
                <a:latin typeface="Times New Roman" pitchFamily="18" charset="0"/>
                <a:ea typeface="Calibri" pitchFamily="34" charset="0"/>
                <a:cs typeface="Times New Roman" pitchFamily="18" charset="0"/>
              </a:rPr>
              <a:t>It seen most often in preschool-age children.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tx1">
                    <a:lumMod val="85000"/>
                    <a:lumOff val="15000"/>
                  </a:schemeClr>
                </a:solidFill>
                <a:effectLst/>
                <a:latin typeface="Times New Roman" pitchFamily="18" charset="0"/>
                <a:ea typeface="Calibri" pitchFamily="34" charset="0"/>
                <a:cs typeface="Times New Roman" pitchFamily="18" charset="0"/>
              </a:rPr>
              <a:t>In addition to bloody diarrhea ,the illness caused by pass </a:t>
            </a:r>
            <a:r>
              <a:rPr kumimoji="0" lang="en-US" sz="4400" b="1" i="0" u="none" strike="noStrike" cap="none" normalizeH="0" baseline="0" dirty="0" err="1" smtClean="0">
                <a:ln>
                  <a:noFill/>
                </a:ln>
                <a:solidFill>
                  <a:schemeClr val="tx1">
                    <a:lumMod val="85000"/>
                    <a:lumOff val="15000"/>
                  </a:schemeClr>
                </a:solidFill>
                <a:effectLst/>
                <a:latin typeface="Times New Roman" pitchFamily="18" charset="0"/>
                <a:ea typeface="Calibri" pitchFamily="34" charset="0"/>
                <a:cs typeface="Times New Roman" pitchFamily="18" charset="0"/>
              </a:rPr>
              <a:t>shigella</a:t>
            </a:r>
            <a:r>
              <a:rPr kumimoji="0" lang="en-US" sz="4400" b="1" i="0" u="none" strike="noStrike" cap="none" normalizeH="0" baseline="0" dirty="0" smtClean="0">
                <a:ln>
                  <a:noFill/>
                </a:ln>
                <a:solidFill>
                  <a:schemeClr val="tx1">
                    <a:lumMod val="85000"/>
                    <a:lumOff val="15000"/>
                  </a:schemeClr>
                </a:solidFill>
                <a:effectLst/>
                <a:latin typeface="Times New Roman" pitchFamily="18" charset="0"/>
                <a:ea typeface="Calibri" pitchFamily="34" charset="0"/>
                <a:cs typeface="Times New Roman" pitchFamily="18" charset="0"/>
              </a:rPr>
              <a:t> often includes abdominal cramps ,fever &amp; rectal pain.</a:t>
            </a:r>
            <a:r>
              <a:rPr kumimoji="0" lang="en-US" sz="44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 </a:t>
            </a:r>
          </a:p>
        </p:txBody>
      </p:sp>
    </p:spTree>
  </p:cSld>
  <p:clrMapOvr>
    <a:masterClrMapping/>
  </p:clrMapOvr>
  <p:transition>
    <p:newsflash/>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1"/>
          <p:cNvSpPr>
            <a:spLocks noChangeArrowheads="1"/>
          </p:cNvSpPr>
          <p:nvPr/>
        </p:nvSpPr>
        <p:spPr bwMode="auto">
          <a:xfrm>
            <a:off x="0" y="265042"/>
            <a:ext cx="914400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4000" b="1" i="0" u="none" strike="noStrike" cap="none" normalizeH="0" baseline="0" dirty="0" smtClean="0">
                <a:ln>
                  <a:noFill/>
                </a:ln>
                <a:solidFill>
                  <a:schemeClr val="accent2">
                    <a:lumMod val="50000"/>
                  </a:schemeClr>
                </a:solidFill>
                <a:effectLst/>
                <a:latin typeface="Times New Roman" pitchFamily="18" charset="0"/>
                <a:ea typeface="Calibri" pitchFamily="34" charset="0"/>
                <a:cs typeface="Times New Roman" pitchFamily="18" charset="0"/>
              </a:rPr>
              <a:t>Most </a:t>
            </a:r>
            <a:r>
              <a:rPr kumimoji="0" lang="en-US" sz="4000" b="1" i="0" u="none" strike="noStrike" cap="none" normalizeH="0" baseline="0" dirty="0" err="1" smtClean="0">
                <a:ln>
                  <a:noFill/>
                </a:ln>
                <a:solidFill>
                  <a:schemeClr val="accent2">
                    <a:lumMod val="50000"/>
                  </a:schemeClr>
                </a:solidFill>
                <a:effectLst/>
                <a:latin typeface="Times New Roman" pitchFamily="18" charset="0"/>
                <a:ea typeface="Calibri" pitchFamily="34" charset="0"/>
                <a:cs typeface="Times New Roman" pitchFamily="18" charset="0"/>
              </a:rPr>
              <a:t>pepole</a:t>
            </a:r>
            <a:r>
              <a:rPr kumimoji="0" lang="en-US" sz="4000" b="1" i="0" u="none" strike="noStrike" cap="none" normalizeH="0" baseline="0" dirty="0" smtClean="0">
                <a:ln>
                  <a:noFill/>
                </a:ln>
                <a:solidFill>
                  <a:schemeClr val="accent2">
                    <a:lumMod val="50000"/>
                  </a:schemeClr>
                </a:solidFill>
                <a:effectLst/>
                <a:latin typeface="Times New Roman" pitchFamily="18" charset="0"/>
                <a:ea typeface="Calibri" pitchFamily="34" charset="0"/>
                <a:cs typeface="Times New Roman" pitchFamily="18" charset="0"/>
              </a:rPr>
              <a:t> pass </a:t>
            </a:r>
            <a:r>
              <a:rPr kumimoji="0" lang="en-US" sz="4000" b="1" i="0" u="none" strike="noStrike" cap="none" normalizeH="0" baseline="0" dirty="0" err="1" smtClean="0">
                <a:ln>
                  <a:noFill/>
                </a:ln>
                <a:solidFill>
                  <a:schemeClr val="accent2">
                    <a:lumMod val="50000"/>
                  </a:schemeClr>
                </a:solidFill>
                <a:effectLst/>
                <a:latin typeface="Times New Roman" pitchFamily="18" charset="0"/>
                <a:ea typeface="Calibri" pitchFamily="34" charset="0"/>
                <a:cs typeface="Times New Roman" pitchFamily="18" charset="0"/>
              </a:rPr>
              <a:t>shigella</a:t>
            </a:r>
            <a:r>
              <a:rPr kumimoji="0" lang="en-US" sz="4000" b="1" i="0" u="none" strike="noStrike" cap="none" normalizeH="0" baseline="0" dirty="0" smtClean="0">
                <a:ln>
                  <a:noFill/>
                </a:ln>
                <a:solidFill>
                  <a:schemeClr val="accent2">
                    <a:lumMod val="50000"/>
                  </a:schemeClr>
                </a:solidFill>
                <a:effectLst/>
                <a:latin typeface="Times New Roman" pitchFamily="18" charset="0"/>
                <a:ea typeface="Calibri" pitchFamily="34" charset="0"/>
                <a:cs typeface="Times New Roman" pitchFamily="18" charset="0"/>
              </a:rPr>
              <a:t> organism in their feces(stool) .Stool also contain blood ,</a:t>
            </a:r>
            <a:r>
              <a:rPr kumimoji="0" lang="en-US" sz="4000" b="1" i="0" u="none" strike="noStrike" cap="none" normalizeH="0" baseline="0" dirty="0" err="1" smtClean="0">
                <a:ln>
                  <a:noFill/>
                </a:ln>
                <a:solidFill>
                  <a:schemeClr val="accent2">
                    <a:lumMod val="50000"/>
                  </a:schemeClr>
                </a:solidFill>
                <a:effectLst/>
                <a:latin typeface="Times New Roman" pitchFamily="18" charset="0"/>
                <a:ea typeface="Calibri" pitchFamily="34" charset="0"/>
                <a:cs typeface="Times New Roman" pitchFamily="18" charset="0"/>
              </a:rPr>
              <a:t>mucus,&amp;pus</a:t>
            </a:r>
            <a:r>
              <a:rPr kumimoji="0" lang="en-US" sz="4000" b="1" i="0" u="none" strike="noStrike" cap="none" normalizeH="0" baseline="0" dirty="0" smtClean="0">
                <a:ln>
                  <a:noFill/>
                </a:ln>
                <a:solidFill>
                  <a:schemeClr val="accent2">
                    <a:lumMod val="50000"/>
                  </a:schemeClr>
                </a:solidFill>
                <a:effectLst/>
                <a:latin typeface="Times New Roman" pitchFamily="18" charset="0"/>
                <a:ea typeface="Calibri" pitchFamily="34" charset="0"/>
                <a:cs typeface="Times New Roman" pitchFamily="18" charset="0"/>
              </a:rPr>
              <a:t>.</a:t>
            </a:r>
            <a:endParaRPr kumimoji="0" lang="en-US" sz="4000" b="0" i="0" u="none" strike="noStrike" cap="none" normalizeH="0" baseline="0" dirty="0" smtClean="0">
              <a:ln>
                <a:noFill/>
              </a:ln>
              <a:solidFill>
                <a:schemeClr val="accent2">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accent2">
                    <a:lumMod val="50000"/>
                  </a:schemeClr>
                </a:solidFill>
                <a:effectLst/>
                <a:latin typeface="Times New Roman" pitchFamily="18" charset="0"/>
                <a:ea typeface="Calibri" pitchFamily="34" charset="0"/>
                <a:cs typeface="Times New Roman" pitchFamily="18" charset="0"/>
              </a:rPr>
              <a:t>The most likely modes of transmission are person-to-person contact ,and contaminated water &amp; food.</a:t>
            </a:r>
            <a:endParaRPr kumimoji="0" lang="en-US" sz="4000" b="0" i="0" u="none" strike="noStrike" cap="none" normalizeH="0" baseline="0" dirty="0" smtClean="0">
              <a:ln>
                <a:noFill/>
              </a:ln>
              <a:solidFill>
                <a:schemeClr val="accent2">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accent2">
                    <a:lumMod val="50000"/>
                  </a:schemeClr>
                </a:solidFill>
                <a:effectLst/>
                <a:latin typeface="Times New Roman" pitchFamily="18" charset="0"/>
                <a:ea typeface="Calibri" pitchFamily="34" charset="0"/>
                <a:cs typeface="Times New Roman" pitchFamily="18" charset="0"/>
              </a:rPr>
              <a:t>The most common mode of transmission of </a:t>
            </a:r>
            <a:r>
              <a:rPr kumimoji="0" lang="en-US" sz="4000" b="1" i="0" u="none" strike="noStrike" cap="none" normalizeH="0" baseline="0" dirty="0" err="1" smtClean="0">
                <a:ln>
                  <a:noFill/>
                </a:ln>
                <a:solidFill>
                  <a:schemeClr val="accent2">
                    <a:lumMod val="50000"/>
                  </a:schemeClr>
                </a:solidFill>
                <a:effectLst/>
                <a:latin typeface="Times New Roman" pitchFamily="18" charset="0"/>
                <a:ea typeface="Calibri" pitchFamily="34" charset="0"/>
                <a:cs typeface="Times New Roman" pitchFamily="18" charset="0"/>
              </a:rPr>
              <a:t>entric</a:t>
            </a:r>
            <a:r>
              <a:rPr kumimoji="0" lang="en-US" sz="4000" b="1" i="0" u="none" strike="noStrike" cap="none" normalizeH="0" baseline="0" dirty="0" smtClean="0">
                <a:ln>
                  <a:noFill/>
                </a:ln>
                <a:solidFill>
                  <a:schemeClr val="accent2">
                    <a:lumMod val="50000"/>
                  </a:schemeClr>
                </a:solidFill>
                <a:effectLst/>
                <a:latin typeface="Times New Roman" pitchFamily="18" charset="0"/>
                <a:ea typeface="Calibri" pitchFamily="34" charset="0"/>
                <a:cs typeface="Times New Roman" pitchFamily="18" charset="0"/>
              </a:rPr>
              <a:t> fever group is the  fecal-oral route. </a:t>
            </a:r>
            <a:endParaRPr kumimoji="0" lang="en-US" sz="4000" b="0" i="0" u="none" strike="noStrike" cap="none" normalizeH="0" baseline="0" dirty="0" smtClean="0">
              <a:ln>
                <a:noFill/>
              </a:ln>
              <a:solidFill>
                <a:schemeClr val="accent2">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sh dir="u"/>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19325"/>
            <a:ext cx="91440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Cholera:</a:t>
            </a:r>
            <a:endParaRPr kumimoji="0" lang="en-US" sz="5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5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Is an acute intestinal infection, endemic in some tropical countries. It is mainly a disease of young children. </a:t>
            </a:r>
            <a:endParaRPr kumimoji="0" lang="en-US" sz="5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5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Causative agent: </a:t>
            </a:r>
            <a:endParaRPr kumimoji="0" lang="en-US" sz="5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5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Caused by bacterium          </a:t>
            </a:r>
            <a:r>
              <a:rPr kumimoji="0" lang="en-US" sz="54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Vibrio</a:t>
            </a:r>
            <a:r>
              <a:rPr kumimoji="0" lang="en-US" sz="5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cholera. </a:t>
            </a:r>
            <a:endParaRPr kumimoji="0" lang="en-US" sz="54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مادة الصحة العامة البيطرية\صور امراض الصحة العامة اعداد د. احمد الشديدي\السل\1 (6).png"/>
          <p:cNvPicPr>
            <a:picLocks noChangeAspect="1" noChangeArrowheads="1"/>
          </p:cNvPicPr>
          <p:nvPr/>
        </p:nvPicPr>
        <p:blipFill>
          <a:blip r:embed="rId2" cstate="print"/>
          <a:srcRect/>
          <a:stretch>
            <a:fillRect/>
          </a:stretch>
        </p:blipFill>
        <p:spPr bwMode="auto">
          <a:xfrm>
            <a:off x="1142977" y="428604"/>
            <a:ext cx="5429287" cy="5857891"/>
          </a:xfrm>
          <a:prstGeom prst="rect">
            <a:avLst/>
          </a:prstGeom>
          <a:noFill/>
        </p:spPr>
      </p:pic>
    </p:spTree>
  </p:cSld>
  <p:clrMapOvr>
    <a:masterClrMapping/>
  </p:clrMapOvr>
  <p:transition>
    <p:dissolv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1"/>
          <p:cNvSpPr>
            <a:spLocks noChangeArrowheads="1"/>
          </p:cNvSpPr>
          <p:nvPr/>
        </p:nvSpPr>
        <p:spPr bwMode="auto">
          <a:xfrm>
            <a:off x="0" y="-93594"/>
            <a:ext cx="9144000" cy="6451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2">
                    <a:lumMod val="60000"/>
                    <a:lumOff val="40000"/>
                  </a:schemeClr>
                </a:solidFill>
                <a:effectLst/>
                <a:latin typeface="Times New Roman" pitchFamily="18" charset="0"/>
                <a:ea typeface="Calibri" pitchFamily="34" charset="0"/>
                <a:cs typeface="Times New Roman" pitchFamily="18" charset="0"/>
              </a:rPr>
              <a:t>Disease in man:</a:t>
            </a:r>
            <a:endParaRPr kumimoji="0" lang="en-US" sz="40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2">
                    <a:lumMod val="60000"/>
                    <a:lumOff val="40000"/>
                  </a:schemeClr>
                </a:solidFill>
                <a:effectLst/>
                <a:latin typeface="Times New Roman" pitchFamily="18" charset="0"/>
                <a:ea typeface="Calibri" pitchFamily="34" charset="0"/>
                <a:cs typeface="Times New Roman" pitchFamily="18" charset="0"/>
              </a:rPr>
              <a:t>It has a short incubation period ,from less than(1 to 5 days),the symptoms of cholera are diarrhea &amp;the loss of water &amp;salt in stool. In severe cholera ,the patent develops violent diarrhea with characteristic (rice-water stool),vomiting ,thirst, muscle cramps. Fever is usually  absent. Death can be occur if treatment is not promptly given.</a:t>
            </a:r>
            <a:endParaRPr kumimoji="0" lang="en-US" sz="40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p:txBody>
      </p:sp>
    </p:spTree>
  </p:cSld>
  <p:clrMapOvr>
    <a:masterClrMapping/>
  </p:clrMapOvr>
  <p:transition>
    <p:newsflash/>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1"/>
          <p:cNvSpPr>
            <a:spLocks noChangeArrowheads="1"/>
          </p:cNvSpPr>
          <p:nvPr/>
        </p:nvSpPr>
        <p:spPr bwMode="auto">
          <a:xfrm>
            <a:off x="0" y="892139"/>
            <a:ext cx="91440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accent3">
                    <a:lumMod val="75000"/>
                  </a:schemeClr>
                </a:solidFill>
                <a:effectLst/>
                <a:latin typeface="Times New Roman" pitchFamily="18" charset="0"/>
                <a:ea typeface="Calibri" pitchFamily="34" charset="0"/>
                <a:cs typeface="Times New Roman" pitchFamily="18" charset="0"/>
              </a:rPr>
              <a:t>Contamination of milk transmission:</a:t>
            </a:r>
            <a:endParaRPr kumimoji="0" lang="en-US" sz="4400" b="0" i="0" u="none" strike="noStrike" cap="none" normalizeH="0" baseline="0" dirty="0" smtClean="0">
              <a:ln>
                <a:noFill/>
              </a:ln>
              <a:solidFill>
                <a:schemeClr val="accent3">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accent3">
                    <a:lumMod val="75000"/>
                  </a:schemeClr>
                </a:solidFill>
                <a:effectLst/>
                <a:latin typeface="Times New Roman" pitchFamily="18" charset="0"/>
                <a:ea typeface="Calibri" pitchFamily="34" charset="0"/>
                <a:cs typeface="Times New Roman" pitchFamily="18" charset="0"/>
              </a:rPr>
              <a:t>          The cholera germ is passed in the stool. It is spread by eating or drinking food( including milk &amp;milk products)or water contaminated, directly or indirectly through the fecal waste of infected person.  </a:t>
            </a:r>
            <a:endParaRPr kumimoji="0" lang="en-US" sz="4400" b="0" i="0" u="none" strike="noStrike" cap="none" normalizeH="0" baseline="0" dirty="0" smtClean="0">
              <a:ln>
                <a:noFill/>
              </a:ln>
              <a:solidFill>
                <a:schemeClr val="accent3">
                  <a:lumMod val="75000"/>
                </a:schemeClr>
              </a:solidFill>
              <a:effectLst/>
              <a:latin typeface="Arial" pitchFamily="34" charset="0"/>
              <a:cs typeface="Arial" pitchFamily="34" charset="0"/>
            </a:endParaRPr>
          </a:p>
        </p:txBody>
      </p:sp>
    </p:spTree>
  </p:cSld>
  <p:clrMapOvr>
    <a:masterClrMapping/>
  </p:clrMapOvr>
  <p:transition>
    <p:newsflash/>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مادة الصحة العامة البيطرية\صور امراض الصحة العامة اعداد د. احمد الشديدي\الكوليرا\1 (1).jpg"/>
          <p:cNvPicPr>
            <a:picLocks noChangeAspect="1" noChangeArrowheads="1"/>
          </p:cNvPicPr>
          <p:nvPr/>
        </p:nvPicPr>
        <p:blipFill>
          <a:blip r:embed="rId2" cstate="print"/>
          <a:srcRect/>
          <a:stretch>
            <a:fillRect/>
          </a:stretch>
        </p:blipFill>
        <p:spPr bwMode="auto">
          <a:xfrm>
            <a:off x="4876774" y="0"/>
            <a:ext cx="4267226" cy="3371871"/>
          </a:xfrm>
          <a:prstGeom prst="rect">
            <a:avLst/>
          </a:prstGeom>
          <a:noFill/>
        </p:spPr>
      </p:pic>
      <p:pic>
        <p:nvPicPr>
          <p:cNvPr id="1027" name="Picture 3" descr="C:\Users\Dell\Desktop\مادة الصحة العامة البيطرية\صور امراض الصحة العامة اعداد د. احمد الشديدي\الكوليرا\1 (2).jpg"/>
          <p:cNvPicPr>
            <a:picLocks noChangeAspect="1" noChangeArrowheads="1"/>
          </p:cNvPicPr>
          <p:nvPr/>
        </p:nvPicPr>
        <p:blipFill>
          <a:blip r:embed="rId3" cstate="print"/>
          <a:srcRect/>
          <a:stretch>
            <a:fillRect/>
          </a:stretch>
        </p:blipFill>
        <p:spPr bwMode="auto">
          <a:xfrm>
            <a:off x="142844" y="0"/>
            <a:ext cx="4857784" cy="3357562"/>
          </a:xfrm>
          <a:prstGeom prst="rect">
            <a:avLst/>
          </a:prstGeom>
          <a:noFill/>
        </p:spPr>
      </p:pic>
      <p:pic>
        <p:nvPicPr>
          <p:cNvPr id="1028" name="Picture 4" descr="C:\Users\Dell\Desktop\مادة الصحة العامة البيطرية\صور امراض الصحة العامة اعداد د. احمد الشديدي\الكوليرا\1 (3).jpg"/>
          <p:cNvPicPr>
            <a:picLocks noChangeAspect="1" noChangeArrowheads="1"/>
          </p:cNvPicPr>
          <p:nvPr/>
        </p:nvPicPr>
        <p:blipFill>
          <a:blip r:embed="rId4" cstate="print"/>
          <a:srcRect/>
          <a:stretch>
            <a:fillRect/>
          </a:stretch>
        </p:blipFill>
        <p:spPr bwMode="auto">
          <a:xfrm>
            <a:off x="5857884" y="3357562"/>
            <a:ext cx="3286116" cy="3500438"/>
          </a:xfrm>
          <a:prstGeom prst="rect">
            <a:avLst/>
          </a:prstGeom>
          <a:noFill/>
        </p:spPr>
      </p:pic>
      <p:pic>
        <p:nvPicPr>
          <p:cNvPr id="1029" name="Picture 5" descr="C:\Users\Dell\Desktop\مادة الصحة العامة البيطرية\صور امراض الصحة العامة اعداد د. احمد الشديدي\الكوليرا\1 (4).jpg"/>
          <p:cNvPicPr>
            <a:picLocks noChangeAspect="1" noChangeArrowheads="1"/>
          </p:cNvPicPr>
          <p:nvPr/>
        </p:nvPicPr>
        <p:blipFill>
          <a:blip r:embed="rId5" cstate="print"/>
          <a:srcRect/>
          <a:stretch>
            <a:fillRect/>
          </a:stretch>
        </p:blipFill>
        <p:spPr bwMode="auto">
          <a:xfrm>
            <a:off x="142844" y="3357562"/>
            <a:ext cx="2357454" cy="3500438"/>
          </a:xfrm>
          <a:prstGeom prst="rect">
            <a:avLst/>
          </a:prstGeom>
          <a:noFill/>
        </p:spPr>
      </p:pic>
      <p:pic>
        <p:nvPicPr>
          <p:cNvPr id="1030" name="Picture 6" descr="C:\Users\Dell\Desktop\مادة الصحة العامة البيطرية\صور امراض الصحة العامة اعداد د. احمد الشديدي\الكوليرا\1.jpg"/>
          <p:cNvPicPr>
            <a:picLocks noChangeAspect="1" noChangeArrowheads="1"/>
          </p:cNvPicPr>
          <p:nvPr/>
        </p:nvPicPr>
        <p:blipFill>
          <a:blip r:embed="rId6" cstate="print"/>
          <a:srcRect/>
          <a:stretch>
            <a:fillRect/>
          </a:stretch>
        </p:blipFill>
        <p:spPr bwMode="auto">
          <a:xfrm>
            <a:off x="2500298" y="3286124"/>
            <a:ext cx="3357586" cy="3571876"/>
          </a:xfrm>
          <a:prstGeom prst="rect">
            <a:avLst/>
          </a:prstGeom>
          <a:noFill/>
        </p:spPr>
      </p:pic>
    </p:spTree>
  </p:cSld>
  <p:clrMapOvr>
    <a:masterClrMapping/>
  </p:clrMapOvr>
  <p:transition>
    <p:newsflash/>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423949"/>
            <a:ext cx="91440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Diphtheria:</a:t>
            </a:r>
            <a:endParaRPr kumimoji="0" lang="en-US" sz="5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5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Acute bacterial disease that usually affected tonsils, throat, nose &amp;skin .</a:t>
            </a:r>
            <a:endParaRPr kumimoji="0" lang="en-US" sz="5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5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Causative agent:</a:t>
            </a:r>
            <a:endParaRPr kumimoji="0" lang="en-US" sz="5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54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Corynebacterium</a:t>
            </a:r>
            <a:r>
              <a:rPr kumimoji="0" lang="en-US" sz="5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diphtheria </a:t>
            </a:r>
            <a:endParaRPr kumimoji="0" lang="en-US" sz="54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ransition>
    <p:plus/>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1"/>
          <p:cNvSpPr>
            <a:spLocks noChangeArrowheads="1"/>
          </p:cNvSpPr>
          <p:nvPr/>
        </p:nvSpPr>
        <p:spPr bwMode="auto">
          <a:xfrm>
            <a:off x="0" y="-185322"/>
            <a:ext cx="91440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Disease in man: </a:t>
            </a:r>
            <a:endParaRPr kumimoji="0" lang="en-US" sz="4000" b="0" i="0" u="none" strike="noStrike" cap="none" normalizeH="0" baseline="0" dirty="0" smtClean="0">
              <a:ln>
                <a:noFill/>
              </a:ln>
              <a:solidFill>
                <a:schemeClr val="tx2">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Symptom usually appear (2—4 days) after infection .</a:t>
            </a:r>
            <a:endParaRPr kumimoji="0" lang="en-US" sz="4000" b="0" i="0" u="none" strike="noStrike" cap="none" normalizeH="0" baseline="0" dirty="0" smtClean="0">
              <a:ln>
                <a:noFill/>
              </a:ln>
              <a:solidFill>
                <a:schemeClr val="tx2">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There are (2) types :one type involve nose &amp; throat , and other type involve skin .</a:t>
            </a:r>
            <a:endParaRPr kumimoji="0" lang="en-US" sz="4000" b="0" i="0" u="none" strike="noStrike" cap="none" normalizeH="0" baseline="0" dirty="0" smtClean="0">
              <a:ln>
                <a:noFill/>
              </a:ln>
              <a:solidFill>
                <a:schemeClr val="tx2">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Symptom include sore throat ,fever , enlargement of L.N in neck.</a:t>
            </a:r>
            <a:endParaRPr kumimoji="0" lang="en-US" sz="4000" b="0" i="0" u="none" strike="noStrike" cap="none" normalizeH="0" baseline="0" dirty="0" smtClean="0">
              <a:ln>
                <a:noFill/>
              </a:ln>
              <a:solidFill>
                <a:schemeClr val="tx2">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Skin lesion may be pain full ,swelling &amp; redness.</a:t>
            </a:r>
            <a:endParaRPr kumimoji="0" lang="en-US" sz="4000" b="0" i="0" u="none" strike="noStrike" cap="none" normalizeH="0" baseline="0" dirty="0" smtClean="0">
              <a:ln>
                <a:noFill/>
              </a:ln>
              <a:solidFill>
                <a:schemeClr val="tx2">
                  <a:lumMod val="50000"/>
                </a:schemeClr>
              </a:solidFill>
              <a:effectLst/>
              <a:latin typeface="Arial" pitchFamily="34" charset="0"/>
              <a:cs typeface="Arial" pitchFamily="34" charset="0"/>
            </a:endParaRPr>
          </a:p>
        </p:txBody>
      </p:sp>
    </p:spTree>
  </p:cSld>
  <p:clrMapOvr>
    <a:masterClrMapping/>
  </p:clrMapOvr>
  <p:transition>
    <p:newsflash/>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مادة الصحة العامة البيطرية\صور امراض الصحة العامة اعداد د. احمد الشديدي\الدفتريا\1 (1).jpg"/>
          <p:cNvPicPr>
            <a:picLocks noChangeAspect="1" noChangeArrowheads="1"/>
          </p:cNvPicPr>
          <p:nvPr/>
        </p:nvPicPr>
        <p:blipFill>
          <a:blip r:embed="rId2" cstate="print"/>
          <a:srcRect/>
          <a:stretch>
            <a:fillRect/>
          </a:stretch>
        </p:blipFill>
        <p:spPr bwMode="auto">
          <a:xfrm>
            <a:off x="6500826" y="0"/>
            <a:ext cx="2643174" cy="3500438"/>
          </a:xfrm>
          <a:prstGeom prst="rect">
            <a:avLst/>
          </a:prstGeom>
          <a:noFill/>
        </p:spPr>
      </p:pic>
      <p:pic>
        <p:nvPicPr>
          <p:cNvPr id="1027" name="Picture 3" descr="C:\Users\Dell\Desktop\مادة الصحة العامة البيطرية\صور امراض الصحة العامة اعداد د. احمد الشديدي\الدفتريا\1 (2).jpg"/>
          <p:cNvPicPr>
            <a:picLocks noChangeAspect="1" noChangeArrowheads="1"/>
          </p:cNvPicPr>
          <p:nvPr/>
        </p:nvPicPr>
        <p:blipFill>
          <a:blip r:embed="rId3" cstate="print"/>
          <a:srcRect/>
          <a:stretch>
            <a:fillRect/>
          </a:stretch>
        </p:blipFill>
        <p:spPr bwMode="auto">
          <a:xfrm>
            <a:off x="3571868" y="0"/>
            <a:ext cx="2928958" cy="3500438"/>
          </a:xfrm>
          <a:prstGeom prst="rect">
            <a:avLst/>
          </a:prstGeom>
          <a:noFill/>
        </p:spPr>
      </p:pic>
      <p:pic>
        <p:nvPicPr>
          <p:cNvPr id="1028" name="Picture 4" descr="C:\Users\Dell\Desktop\مادة الصحة العامة البيطرية\صور امراض الصحة العامة اعداد د. احمد الشديدي\الدفتريا\1 (3).jpg"/>
          <p:cNvPicPr>
            <a:picLocks noChangeAspect="1" noChangeArrowheads="1"/>
          </p:cNvPicPr>
          <p:nvPr/>
        </p:nvPicPr>
        <p:blipFill>
          <a:blip r:embed="rId4" cstate="print"/>
          <a:srcRect/>
          <a:stretch>
            <a:fillRect/>
          </a:stretch>
        </p:blipFill>
        <p:spPr bwMode="auto">
          <a:xfrm>
            <a:off x="285720" y="0"/>
            <a:ext cx="3357586" cy="3500438"/>
          </a:xfrm>
          <a:prstGeom prst="rect">
            <a:avLst/>
          </a:prstGeom>
          <a:noFill/>
        </p:spPr>
      </p:pic>
      <p:pic>
        <p:nvPicPr>
          <p:cNvPr id="1029" name="Picture 5" descr="C:\Users\Dell\Desktop\مادة الصحة العامة البيطرية\صور امراض الصحة العامة اعداد د. احمد الشديدي\الدفتريا\1.jpg"/>
          <p:cNvPicPr>
            <a:picLocks noChangeAspect="1" noChangeArrowheads="1"/>
          </p:cNvPicPr>
          <p:nvPr/>
        </p:nvPicPr>
        <p:blipFill>
          <a:blip r:embed="rId5" cstate="print"/>
          <a:srcRect/>
          <a:stretch>
            <a:fillRect/>
          </a:stretch>
        </p:blipFill>
        <p:spPr bwMode="auto">
          <a:xfrm>
            <a:off x="2643174" y="3500438"/>
            <a:ext cx="4429156" cy="3357562"/>
          </a:xfrm>
          <a:prstGeom prst="rect">
            <a:avLst/>
          </a:prstGeom>
          <a:noFill/>
        </p:spPr>
      </p:pic>
    </p:spTree>
  </p:cSld>
  <p:clrMapOvr>
    <a:masterClrMapping/>
  </p:clrMapOvr>
  <p:transition>
    <p:newsflash/>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1"/>
          <p:cNvSpPr>
            <a:spLocks noChangeArrowheads="1"/>
          </p:cNvSpPr>
          <p:nvPr/>
        </p:nvSpPr>
        <p:spPr bwMode="auto">
          <a:xfrm>
            <a:off x="0" y="339908"/>
            <a:ext cx="91440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 Septic sore throat and Scarlet fever:</a:t>
            </a:r>
            <a:endParaRPr kumimoji="0" lang="en-US" sz="3200" b="0" i="0" u="none" strike="noStrike" cap="none" normalizeH="0" baseline="0" dirty="0" smtClean="0">
              <a:ln>
                <a:noFill/>
              </a:ln>
              <a:solidFill>
                <a:schemeClr val="accent6">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 Bacterial diseases caused by Streptococcus </a:t>
            </a:r>
            <a:r>
              <a:rPr kumimoji="0" lang="en-US" sz="3200" b="1" i="0" u="none" strike="noStrike" cap="none" normalizeH="0" baseline="0" dirty="0" err="1" smtClean="0">
                <a:ln>
                  <a:noFill/>
                </a:ln>
                <a:solidFill>
                  <a:schemeClr val="accent6">
                    <a:lumMod val="75000"/>
                  </a:schemeClr>
                </a:solidFill>
                <a:effectLst/>
                <a:latin typeface="Times New Roman" pitchFamily="18" charset="0"/>
                <a:ea typeface="Calibri" pitchFamily="34" charset="0"/>
                <a:cs typeface="Times New Roman" pitchFamily="18" charset="0"/>
              </a:rPr>
              <a:t>biogen</a:t>
            </a:r>
            <a:r>
              <a:rPr kumimoji="0" lang="en-US" sz="32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a:t>
            </a:r>
            <a:endParaRPr kumimoji="0" lang="en-US" sz="3200" b="0" i="0" u="none" strike="noStrike" cap="none" normalizeH="0" baseline="0" dirty="0" smtClean="0">
              <a:ln>
                <a:noFill/>
              </a:ln>
              <a:solidFill>
                <a:schemeClr val="accent6">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There are several strains some of them caused this diseases.</a:t>
            </a:r>
            <a:endParaRPr kumimoji="0" lang="en-US" sz="3200" b="0" i="0" u="none" strike="noStrike" cap="none" normalizeH="0" baseline="0" dirty="0" smtClean="0">
              <a:ln>
                <a:noFill/>
              </a:ln>
              <a:solidFill>
                <a:schemeClr val="accent6">
                  <a:lumMod val="75000"/>
                </a:schemeClr>
              </a:solidFill>
              <a:effectLst/>
              <a:latin typeface="Arial" pitchFamily="34" charset="0"/>
              <a:cs typeface="Arial" pitchFamily="34" charset="0"/>
            </a:endParaRPr>
          </a:p>
        </p:txBody>
      </p:sp>
      <p:sp>
        <p:nvSpPr>
          <p:cNvPr id="156674" name="Rectangle 2"/>
          <p:cNvSpPr>
            <a:spLocks noChangeArrowheads="1"/>
          </p:cNvSpPr>
          <p:nvPr/>
        </p:nvSpPr>
        <p:spPr bwMode="auto">
          <a:xfrm>
            <a:off x="0" y="3029243"/>
            <a:ext cx="9144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Septic sore throat : it symptom in man are: fever ,sever inflammation of throat &amp; swelling of L.N , coughing ,sneezing &amp; nasal discharge .</a:t>
            </a:r>
          </a:p>
        </p:txBody>
      </p:sp>
    </p:spTree>
  </p:cSld>
  <p:clrMapOvr>
    <a:masterClrMapping/>
  </p:clrMapOvr>
  <p:transition>
    <p:plus/>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مادة الصحة العامة البيطرية\صور امراض الصحة العامة اعداد د. احمد الشديدي\التاب الحنجرة النتن\1 (1).jpg"/>
          <p:cNvPicPr>
            <a:picLocks noChangeAspect="1" noChangeArrowheads="1"/>
          </p:cNvPicPr>
          <p:nvPr/>
        </p:nvPicPr>
        <p:blipFill>
          <a:blip r:embed="rId2" cstate="print"/>
          <a:srcRect/>
          <a:stretch>
            <a:fillRect/>
          </a:stretch>
        </p:blipFill>
        <p:spPr bwMode="auto">
          <a:xfrm>
            <a:off x="7143768" y="0"/>
            <a:ext cx="2000232" cy="2500330"/>
          </a:xfrm>
          <a:prstGeom prst="rect">
            <a:avLst/>
          </a:prstGeom>
          <a:noFill/>
        </p:spPr>
      </p:pic>
      <p:pic>
        <p:nvPicPr>
          <p:cNvPr id="2051" name="Picture 3" descr="C:\Users\Dell\Desktop\مادة الصحة العامة البيطرية\صور امراض الصحة العامة اعداد د. احمد الشديدي\التاب الحنجرة النتن\1 (2).jpg"/>
          <p:cNvPicPr>
            <a:picLocks noChangeAspect="1" noChangeArrowheads="1"/>
          </p:cNvPicPr>
          <p:nvPr/>
        </p:nvPicPr>
        <p:blipFill>
          <a:blip r:embed="rId3" cstate="print"/>
          <a:srcRect/>
          <a:stretch>
            <a:fillRect/>
          </a:stretch>
        </p:blipFill>
        <p:spPr bwMode="auto">
          <a:xfrm>
            <a:off x="5357818" y="0"/>
            <a:ext cx="1785950" cy="2457461"/>
          </a:xfrm>
          <a:prstGeom prst="rect">
            <a:avLst/>
          </a:prstGeom>
          <a:noFill/>
        </p:spPr>
      </p:pic>
      <p:pic>
        <p:nvPicPr>
          <p:cNvPr id="2052" name="Picture 4" descr="C:\Users\Dell\Desktop\مادة الصحة العامة البيطرية\صور امراض الصحة العامة اعداد د. احمد الشديدي\التاب الحنجرة النتن\1 (3).jpg"/>
          <p:cNvPicPr>
            <a:picLocks noChangeAspect="1" noChangeArrowheads="1"/>
          </p:cNvPicPr>
          <p:nvPr/>
        </p:nvPicPr>
        <p:blipFill>
          <a:blip r:embed="rId4" cstate="print"/>
          <a:srcRect/>
          <a:stretch>
            <a:fillRect/>
          </a:stretch>
        </p:blipFill>
        <p:spPr bwMode="auto">
          <a:xfrm>
            <a:off x="3643306" y="0"/>
            <a:ext cx="1714512" cy="2500306"/>
          </a:xfrm>
          <a:prstGeom prst="rect">
            <a:avLst/>
          </a:prstGeom>
          <a:noFill/>
        </p:spPr>
      </p:pic>
      <p:pic>
        <p:nvPicPr>
          <p:cNvPr id="2053" name="Picture 5" descr="C:\Users\Dell\Desktop\مادة الصحة العامة البيطرية\صور امراض الصحة العامة اعداد د. احمد الشديدي\التاب الحنجرة النتن\1 (4).jpg"/>
          <p:cNvPicPr>
            <a:picLocks noChangeAspect="1" noChangeArrowheads="1"/>
          </p:cNvPicPr>
          <p:nvPr/>
        </p:nvPicPr>
        <p:blipFill>
          <a:blip r:embed="rId5" cstate="print"/>
          <a:srcRect/>
          <a:stretch>
            <a:fillRect/>
          </a:stretch>
        </p:blipFill>
        <p:spPr bwMode="auto">
          <a:xfrm>
            <a:off x="2214546" y="0"/>
            <a:ext cx="1571636" cy="2500306"/>
          </a:xfrm>
          <a:prstGeom prst="rect">
            <a:avLst/>
          </a:prstGeom>
          <a:noFill/>
        </p:spPr>
      </p:pic>
      <p:pic>
        <p:nvPicPr>
          <p:cNvPr id="2054" name="Picture 6" descr="C:\Users\Dell\Desktop\مادة الصحة العامة البيطرية\صور امراض الصحة العامة اعداد د. احمد الشديدي\التاب الحنجرة النتن\1 (5).jpg"/>
          <p:cNvPicPr>
            <a:picLocks noChangeAspect="1" noChangeArrowheads="1"/>
          </p:cNvPicPr>
          <p:nvPr/>
        </p:nvPicPr>
        <p:blipFill>
          <a:blip r:embed="rId6" cstate="print"/>
          <a:srcRect/>
          <a:stretch>
            <a:fillRect/>
          </a:stretch>
        </p:blipFill>
        <p:spPr bwMode="auto">
          <a:xfrm>
            <a:off x="142844" y="0"/>
            <a:ext cx="2133609" cy="2500306"/>
          </a:xfrm>
          <a:prstGeom prst="rect">
            <a:avLst/>
          </a:prstGeom>
          <a:noFill/>
        </p:spPr>
      </p:pic>
      <p:pic>
        <p:nvPicPr>
          <p:cNvPr id="2055" name="Picture 7" descr="C:\Users\Dell\Desktop\مادة الصحة العامة البيطرية\صور امراض الصحة العامة اعداد د. احمد الشديدي\التاب الحنجرة النتن\1 (6).jpg"/>
          <p:cNvPicPr>
            <a:picLocks noChangeAspect="1" noChangeArrowheads="1"/>
          </p:cNvPicPr>
          <p:nvPr/>
        </p:nvPicPr>
        <p:blipFill>
          <a:blip r:embed="rId7" cstate="print"/>
          <a:srcRect/>
          <a:stretch>
            <a:fillRect/>
          </a:stretch>
        </p:blipFill>
        <p:spPr bwMode="auto">
          <a:xfrm>
            <a:off x="6143636" y="2500306"/>
            <a:ext cx="3000364" cy="4214842"/>
          </a:xfrm>
          <a:prstGeom prst="rect">
            <a:avLst/>
          </a:prstGeom>
          <a:noFill/>
        </p:spPr>
      </p:pic>
      <p:pic>
        <p:nvPicPr>
          <p:cNvPr id="2056" name="Picture 8" descr="C:\Users\Dell\Desktop\مادة الصحة العامة البيطرية\صور امراض الصحة العامة اعداد د. احمد الشديدي\التاب الحنجرة النتن\1.jpg"/>
          <p:cNvPicPr>
            <a:picLocks noChangeAspect="1" noChangeArrowheads="1"/>
          </p:cNvPicPr>
          <p:nvPr/>
        </p:nvPicPr>
        <p:blipFill>
          <a:blip r:embed="rId8" cstate="print"/>
          <a:srcRect/>
          <a:stretch>
            <a:fillRect/>
          </a:stretch>
        </p:blipFill>
        <p:spPr bwMode="auto">
          <a:xfrm>
            <a:off x="3857620" y="2500306"/>
            <a:ext cx="2286016" cy="4143404"/>
          </a:xfrm>
          <a:prstGeom prst="rect">
            <a:avLst/>
          </a:prstGeom>
          <a:noFill/>
        </p:spPr>
      </p:pic>
      <p:pic>
        <p:nvPicPr>
          <p:cNvPr id="2057" name="Picture 9" descr="C:\Users\Dell\Desktop\مادة الصحة العامة البيطرية\صور امراض الصحة العامة اعداد د. احمد الشديدي\التاب الحنجرة النتن\1 (7).jpg"/>
          <p:cNvPicPr>
            <a:picLocks noChangeAspect="1" noChangeArrowheads="1"/>
          </p:cNvPicPr>
          <p:nvPr/>
        </p:nvPicPr>
        <p:blipFill>
          <a:blip r:embed="rId9" cstate="print"/>
          <a:srcRect/>
          <a:stretch>
            <a:fillRect/>
          </a:stretch>
        </p:blipFill>
        <p:spPr bwMode="auto">
          <a:xfrm>
            <a:off x="714348" y="2500306"/>
            <a:ext cx="3143272" cy="4071966"/>
          </a:xfrm>
          <a:prstGeom prst="rect">
            <a:avLst/>
          </a:prstGeom>
          <a:noFill/>
        </p:spPr>
      </p:pic>
    </p:spTree>
  </p:cSld>
  <p:clrMapOvr>
    <a:masterClrMapping/>
  </p:clrMapOvr>
  <p:transition>
    <p:newsflash/>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2844" y="0"/>
            <a:ext cx="6715156" cy="2308324"/>
          </a:xfrm>
          <a:prstGeom prst="rect">
            <a:avLst/>
          </a:prstGeom>
        </p:spPr>
        <p:txBody>
          <a:bodyPr wrap="square">
            <a:spAutoFit/>
          </a:bodyPr>
          <a:lstStyle/>
          <a:p>
            <a:pPr lvl="0" eaLnBrk="0" fontAlgn="base" hangingPunct="0">
              <a:spcBef>
                <a:spcPct val="0"/>
              </a:spcBef>
              <a:spcAft>
                <a:spcPct val="0"/>
              </a:spcAft>
            </a:pPr>
            <a:r>
              <a:rPr lang="en-US" sz="4800" b="1" dirty="0" smtClean="0">
                <a:solidFill>
                  <a:schemeClr val="tx2">
                    <a:lumMod val="60000"/>
                    <a:lumOff val="40000"/>
                  </a:schemeClr>
                </a:solidFill>
                <a:latin typeface="Times New Roman" pitchFamily="18" charset="0"/>
                <a:ea typeface="Calibri" pitchFamily="34" charset="0"/>
                <a:cs typeface="Times New Roman" pitchFamily="18" charset="0"/>
              </a:rPr>
              <a:t>Scarlet fever :Its  symptom  in man is similar to </a:t>
            </a:r>
            <a:r>
              <a:rPr lang="en-US" sz="4800" b="1" dirty="0" err="1" smtClean="0">
                <a:solidFill>
                  <a:schemeClr val="tx2">
                    <a:lumMod val="60000"/>
                    <a:lumOff val="40000"/>
                  </a:schemeClr>
                </a:solidFill>
                <a:latin typeface="Times New Roman" pitchFamily="18" charset="0"/>
                <a:ea typeface="Calibri" pitchFamily="34" charset="0"/>
                <a:cs typeface="Times New Roman" pitchFamily="18" charset="0"/>
              </a:rPr>
              <a:t>S.s.throat</a:t>
            </a:r>
            <a:r>
              <a:rPr lang="en-US" sz="4800" dirty="0" smtClean="0">
                <a:solidFill>
                  <a:schemeClr val="tx2">
                    <a:lumMod val="60000"/>
                    <a:lumOff val="40000"/>
                  </a:schemeClr>
                </a:solidFill>
                <a:latin typeface="Arial" pitchFamily="34" charset="0"/>
                <a:cs typeface="Arial" pitchFamily="34" charset="0"/>
              </a:rPr>
              <a:t> </a:t>
            </a:r>
          </a:p>
        </p:txBody>
      </p:sp>
      <p:pic>
        <p:nvPicPr>
          <p:cNvPr id="3074" name="Picture 2" descr="C:\Users\Dell\Desktop\مادة الصحة العامة البيطرية\صور امراض الصحة العامة اعداد د. احمد الشديدي\الحمى القرمزية\1 (1).jpg"/>
          <p:cNvPicPr>
            <a:picLocks noChangeAspect="1" noChangeArrowheads="1"/>
          </p:cNvPicPr>
          <p:nvPr/>
        </p:nvPicPr>
        <p:blipFill>
          <a:blip r:embed="rId2" cstate="print"/>
          <a:srcRect/>
          <a:stretch>
            <a:fillRect/>
          </a:stretch>
        </p:blipFill>
        <p:spPr bwMode="auto">
          <a:xfrm>
            <a:off x="6786578" y="2000240"/>
            <a:ext cx="2357422" cy="2643198"/>
          </a:xfrm>
          <a:prstGeom prst="rect">
            <a:avLst/>
          </a:prstGeom>
          <a:noFill/>
        </p:spPr>
      </p:pic>
      <p:pic>
        <p:nvPicPr>
          <p:cNvPr id="3075" name="Picture 3" descr="C:\Users\Dell\Desktop\مادة الصحة العامة البيطرية\صور امراض الصحة العامة اعداد د. احمد الشديدي\الحمى القرمزية\1 (2).jpg"/>
          <p:cNvPicPr>
            <a:picLocks noChangeAspect="1" noChangeArrowheads="1"/>
          </p:cNvPicPr>
          <p:nvPr/>
        </p:nvPicPr>
        <p:blipFill>
          <a:blip r:embed="rId3" cstate="print"/>
          <a:srcRect/>
          <a:stretch>
            <a:fillRect/>
          </a:stretch>
        </p:blipFill>
        <p:spPr bwMode="auto">
          <a:xfrm>
            <a:off x="4572000" y="2214554"/>
            <a:ext cx="2286016" cy="2357454"/>
          </a:xfrm>
          <a:prstGeom prst="rect">
            <a:avLst/>
          </a:prstGeom>
          <a:noFill/>
        </p:spPr>
      </p:pic>
      <p:sp>
        <p:nvSpPr>
          <p:cNvPr id="7" name="مستطيل 6"/>
          <p:cNvSpPr/>
          <p:nvPr/>
        </p:nvSpPr>
        <p:spPr>
          <a:xfrm>
            <a:off x="285720" y="2967334"/>
            <a:ext cx="6572280" cy="2308324"/>
          </a:xfrm>
          <a:prstGeom prst="rect">
            <a:avLst/>
          </a:prstGeom>
        </p:spPr>
        <p:txBody>
          <a:bodyPr wrap="square">
            <a:spAutoFit/>
          </a:bodyPr>
          <a:lstStyle/>
          <a:p>
            <a:pPr lvl="0" fontAlgn="base">
              <a:spcBef>
                <a:spcPct val="0"/>
              </a:spcBef>
              <a:spcAft>
                <a:spcPct val="0"/>
              </a:spcAft>
            </a:pPr>
            <a:r>
              <a:rPr lang="en-US" sz="3600" b="1" dirty="0" smtClean="0">
                <a:solidFill>
                  <a:schemeClr val="accent6">
                    <a:lumMod val="75000"/>
                  </a:schemeClr>
                </a:solidFill>
                <a:latin typeface="Times New Roman" pitchFamily="18" charset="0"/>
                <a:ea typeface="Calibri" pitchFamily="34" charset="0"/>
                <a:cs typeface="Times New Roman" pitchFamily="18" charset="0"/>
              </a:rPr>
              <a:t>Note:</a:t>
            </a:r>
            <a:endParaRPr lang="en-US" sz="3600" dirty="0" smtClean="0">
              <a:solidFill>
                <a:schemeClr val="accent6">
                  <a:lumMod val="75000"/>
                </a:schemeClr>
              </a:solidFill>
              <a:latin typeface="Arial" pitchFamily="34" charset="0"/>
              <a:cs typeface="Arial" pitchFamily="34" charset="0"/>
            </a:endParaRPr>
          </a:p>
          <a:p>
            <a:pPr lvl="0" eaLnBrk="0" fontAlgn="base" hangingPunct="0">
              <a:spcBef>
                <a:spcPct val="0"/>
              </a:spcBef>
              <a:spcAft>
                <a:spcPct val="0"/>
              </a:spcAft>
            </a:pPr>
            <a:r>
              <a:rPr lang="en-US" sz="3600" b="1" dirty="0" smtClean="0">
                <a:solidFill>
                  <a:schemeClr val="accent6">
                    <a:lumMod val="75000"/>
                  </a:schemeClr>
                </a:solidFill>
                <a:latin typeface="Times New Roman" pitchFamily="18" charset="0"/>
                <a:ea typeface="Calibri" pitchFamily="34" charset="0"/>
                <a:cs typeface="Times New Roman" pitchFamily="18" charset="0"/>
              </a:rPr>
              <a:t>Affected animal (mastitis) may discharge the organisms for length period in milk .</a:t>
            </a:r>
            <a:endParaRPr lang="en-US" sz="3600" dirty="0" smtClean="0">
              <a:solidFill>
                <a:schemeClr val="accent6">
                  <a:lumMod val="75000"/>
                </a:schemeClr>
              </a:solidFill>
              <a:latin typeface="Arial" pitchFamily="34" charset="0"/>
              <a:cs typeface="Arial" pitchFamily="34" charset="0"/>
            </a:endParaRPr>
          </a:p>
        </p:txBody>
      </p:sp>
    </p:spTree>
  </p:cSld>
  <p:clrMapOvr>
    <a:masterClrMapping/>
  </p:clrMapOvr>
  <p:transition>
    <p:newsflash/>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1"/>
          <p:cNvSpPr>
            <a:spLocks noChangeArrowheads="1"/>
          </p:cNvSpPr>
          <p:nvPr/>
        </p:nvSpPr>
        <p:spPr bwMode="auto">
          <a:xfrm>
            <a:off x="0" y="461935"/>
            <a:ext cx="9144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Hepatitis:(Infectious hepatitis , Epidemic hepatitis, Epidemic jaundice ) </a:t>
            </a:r>
            <a:endParaRPr kumimoji="0" lang="en-US" sz="36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Hepatitis is inflammation of liver caused by virus: </a:t>
            </a:r>
            <a:endParaRPr kumimoji="0" lang="en-US" sz="36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r>
              <a:rPr kumimoji="0" lang="en-US" sz="36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HAvirus,HBv,HCv,HDv,HEv</a:t>
            </a:r>
            <a:r>
              <a:rPr kumimoji="0" lang="en-US"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&amp;</a:t>
            </a:r>
            <a:r>
              <a:rPr kumimoji="0" lang="en-US" sz="36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HGv</a:t>
            </a:r>
            <a:r>
              <a:rPr kumimoji="0" lang="en-US"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endParaRPr kumimoji="0" lang="en-US" sz="36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4098" name="Picture 2" descr="C:\Users\Dell\Desktop\مادة الصحة العامة البيطرية\صور امراض الصحة العامة اعداد د. احمد الشديدي\التهاب الكبد الفايروسي\1 (4).jpg"/>
          <p:cNvPicPr>
            <a:picLocks noChangeAspect="1" noChangeArrowheads="1"/>
          </p:cNvPicPr>
          <p:nvPr/>
        </p:nvPicPr>
        <p:blipFill>
          <a:blip r:embed="rId2" cstate="print"/>
          <a:srcRect/>
          <a:stretch>
            <a:fillRect/>
          </a:stretch>
        </p:blipFill>
        <p:spPr bwMode="auto">
          <a:xfrm>
            <a:off x="4643438" y="3286124"/>
            <a:ext cx="4214842" cy="3429024"/>
          </a:xfrm>
          <a:prstGeom prst="rect">
            <a:avLst/>
          </a:prstGeom>
          <a:noFill/>
        </p:spPr>
      </p:pic>
      <p:pic>
        <p:nvPicPr>
          <p:cNvPr id="4099" name="Picture 3" descr="C:\Users\Dell\Desktop\مادة الصحة العامة البيطرية\صور امراض الصحة العامة اعداد د. احمد الشديدي\التهاب الكبد الفايروسي\1 (1).jpg"/>
          <p:cNvPicPr>
            <a:picLocks noChangeAspect="1" noChangeArrowheads="1"/>
          </p:cNvPicPr>
          <p:nvPr/>
        </p:nvPicPr>
        <p:blipFill>
          <a:blip r:embed="rId3" cstate="print"/>
          <a:srcRect/>
          <a:stretch>
            <a:fillRect/>
          </a:stretch>
        </p:blipFill>
        <p:spPr bwMode="auto">
          <a:xfrm>
            <a:off x="0" y="3214686"/>
            <a:ext cx="4429124" cy="3429024"/>
          </a:xfrm>
          <a:prstGeom prst="rect">
            <a:avLst/>
          </a:prstGeom>
          <a:noFill/>
        </p:spPr>
      </p:pic>
    </p:spTree>
  </p:cSld>
  <p:clrMapOvr>
    <a:masterClrMapping/>
  </p:clrMapOvr>
  <p:transition>
    <p:plu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ell\Desktop\مادة الصحة العامة البيطرية\صور امراض الصحة العامة اعداد د. احمد الشديدي\السل\1 (3).jpg"/>
          <p:cNvPicPr>
            <a:picLocks noChangeAspect="1" noChangeArrowheads="1"/>
          </p:cNvPicPr>
          <p:nvPr/>
        </p:nvPicPr>
        <p:blipFill>
          <a:blip r:embed="rId2" cstate="print"/>
          <a:srcRect/>
          <a:stretch>
            <a:fillRect/>
          </a:stretch>
        </p:blipFill>
        <p:spPr bwMode="auto">
          <a:xfrm>
            <a:off x="1714480" y="428604"/>
            <a:ext cx="6215106" cy="6072230"/>
          </a:xfrm>
          <a:prstGeom prst="rect">
            <a:avLst/>
          </a:prstGeom>
          <a:noFill/>
        </p:spPr>
      </p:pic>
    </p:spTree>
  </p:cSld>
  <p:clrMapOvr>
    <a:masterClrMapping/>
  </p:clrMapOvr>
  <p:transition>
    <p:cover dir="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Dell\Desktop\مادة الصحة العامة البيطرية\صور امراض الصحة العامة اعداد د. احمد الشديدي\التهاب الكبد الفايروسي\1 (1).jpg"/>
          <p:cNvPicPr>
            <a:picLocks noChangeAspect="1" noChangeArrowheads="1"/>
          </p:cNvPicPr>
          <p:nvPr/>
        </p:nvPicPr>
        <p:blipFill>
          <a:blip r:embed="rId2" cstate="print"/>
          <a:srcRect/>
          <a:stretch>
            <a:fillRect/>
          </a:stretch>
        </p:blipFill>
        <p:spPr bwMode="auto">
          <a:xfrm>
            <a:off x="6929454" y="0"/>
            <a:ext cx="2214546" cy="2714644"/>
          </a:xfrm>
          <a:prstGeom prst="rect">
            <a:avLst/>
          </a:prstGeom>
          <a:noFill/>
        </p:spPr>
      </p:pic>
      <p:pic>
        <p:nvPicPr>
          <p:cNvPr id="5124" name="Picture 4" descr="C:\Users\Dell\Desktop\مادة الصحة العامة البيطرية\صور امراض الصحة العامة اعداد د. احمد الشديدي\التهاب الكبد الفايروسي\1 (2).jpg"/>
          <p:cNvPicPr>
            <a:picLocks noChangeAspect="1" noChangeArrowheads="1"/>
          </p:cNvPicPr>
          <p:nvPr/>
        </p:nvPicPr>
        <p:blipFill>
          <a:blip r:embed="rId3" cstate="print"/>
          <a:srcRect/>
          <a:stretch>
            <a:fillRect/>
          </a:stretch>
        </p:blipFill>
        <p:spPr bwMode="auto">
          <a:xfrm>
            <a:off x="3857620" y="142852"/>
            <a:ext cx="3000396" cy="2643206"/>
          </a:xfrm>
          <a:prstGeom prst="rect">
            <a:avLst/>
          </a:prstGeom>
          <a:noFill/>
        </p:spPr>
      </p:pic>
      <p:pic>
        <p:nvPicPr>
          <p:cNvPr id="5125" name="Picture 5" descr="C:\Users\Dell\Desktop\مادة الصحة العامة البيطرية\صور امراض الصحة العامة اعداد د. احمد الشديدي\التهاب الكبد الفايروسي\1 (3).jpg"/>
          <p:cNvPicPr>
            <a:picLocks noChangeAspect="1" noChangeArrowheads="1"/>
          </p:cNvPicPr>
          <p:nvPr/>
        </p:nvPicPr>
        <p:blipFill>
          <a:blip r:embed="rId4" cstate="print"/>
          <a:srcRect/>
          <a:stretch>
            <a:fillRect/>
          </a:stretch>
        </p:blipFill>
        <p:spPr bwMode="auto">
          <a:xfrm>
            <a:off x="0" y="0"/>
            <a:ext cx="3857620" cy="2786058"/>
          </a:xfrm>
          <a:prstGeom prst="rect">
            <a:avLst/>
          </a:prstGeom>
          <a:noFill/>
        </p:spPr>
      </p:pic>
      <p:pic>
        <p:nvPicPr>
          <p:cNvPr id="5126" name="Picture 6" descr="C:\Users\Dell\Desktop\مادة الصحة العامة البيطرية\صور امراض الصحة العامة اعداد د. احمد الشديدي\التهاب الكبد الفايروسي\1.jpg"/>
          <p:cNvPicPr>
            <a:picLocks noChangeAspect="1" noChangeArrowheads="1"/>
          </p:cNvPicPr>
          <p:nvPr/>
        </p:nvPicPr>
        <p:blipFill>
          <a:blip r:embed="rId5" cstate="print"/>
          <a:srcRect/>
          <a:stretch>
            <a:fillRect/>
          </a:stretch>
        </p:blipFill>
        <p:spPr bwMode="auto">
          <a:xfrm>
            <a:off x="3000364" y="3143248"/>
            <a:ext cx="4000528" cy="2857520"/>
          </a:xfrm>
          <a:prstGeom prst="rect">
            <a:avLst/>
          </a:prstGeom>
          <a:noFill/>
        </p:spPr>
      </p:pic>
    </p:spTree>
  </p:cSld>
  <p:clrMapOvr>
    <a:masterClrMapping/>
  </p:clrMapOvr>
  <p:transition>
    <p:newsflash/>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1"/>
          <p:cNvSpPr>
            <a:spLocks noChangeArrowheads="1"/>
          </p:cNvSpPr>
          <p:nvPr/>
        </p:nvSpPr>
        <p:spPr bwMode="auto">
          <a:xfrm>
            <a:off x="0" y="508666"/>
            <a:ext cx="9144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Poliomyelitis (Infant paralysis): </a:t>
            </a:r>
            <a:endParaRPr kumimoji="0" lang="en-US" sz="3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Infectious viral disease that some time paralysis infection, chiefly infection children &amp; young adult &amp; caused by any one of relative virus called Polio virus.</a:t>
            </a:r>
            <a:endParaRPr kumimoji="0" lang="en-US" sz="32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6146" name="Picture 2" descr="C:\Users\Dell\Desktop\مادة الصحة العامة البيطرية\صور امراض الصحة العامة اعداد د. احمد الشديدي\شلل الاطفال\1 (1).jpg"/>
          <p:cNvPicPr>
            <a:picLocks noChangeAspect="1" noChangeArrowheads="1"/>
          </p:cNvPicPr>
          <p:nvPr/>
        </p:nvPicPr>
        <p:blipFill>
          <a:blip r:embed="rId2" cstate="print"/>
          <a:srcRect/>
          <a:stretch>
            <a:fillRect/>
          </a:stretch>
        </p:blipFill>
        <p:spPr bwMode="auto">
          <a:xfrm>
            <a:off x="6715140" y="2500306"/>
            <a:ext cx="2214578" cy="4143404"/>
          </a:xfrm>
          <a:prstGeom prst="rect">
            <a:avLst/>
          </a:prstGeom>
          <a:noFill/>
        </p:spPr>
      </p:pic>
      <p:pic>
        <p:nvPicPr>
          <p:cNvPr id="6147" name="Picture 3" descr="C:\Users\Dell\Desktop\مادة الصحة العامة البيطرية\صور امراض الصحة العامة اعداد د. احمد الشديدي\شلل الاطفال\1.jpg"/>
          <p:cNvPicPr>
            <a:picLocks noChangeAspect="1" noChangeArrowheads="1"/>
          </p:cNvPicPr>
          <p:nvPr/>
        </p:nvPicPr>
        <p:blipFill>
          <a:blip r:embed="rId3" cstate="print"/>
          <a:srcRect/>
          <a:stretch>
            <a:fillRect/>
          </a:stretch>
        </p:blipFill>
        <p:spPr bwMode="auto">
          <a:xfrm>
            <a:off x="4714876" y="2786058"/>
            <a:ext cx="2104808" cy="3590944"/>
          </a:xfrm>
          <a:prstGeom prst="rect">
            <a:avLst/>
          </a:prstGeom>
          <a:noFill/>
        </p:spPr>
      </p:pic>
      <p:pic>
        <p:nvPicPr>
          <p:cNvPr id="6148" name="Picture 4" descr="C:\Users\Dell\Desktop\مادة الصحة العامة البيطرية\صور امراض الصحة العامة اعداد د. احمد الشديدي\شلل الاطفال\1 (2).jpg"/>
          <p:cNvPicPr>
            <a:picLocks noChangeAspect="1" noChangeArrowheads="1"/>
          </p:cNvPicPr>
          <p:nvPr/>
        </p:nvPicPr>
        <p:blipFill>
          <a:blip r:embed="rId4" cstate="print"/>
          <a:srcRect/>
          <a:stretch>
            <a:fillRect/>
          </a:stretch>
        </p:blipFill>
        <p:spPr bwMode="auto">
          <a:xfrm>
            <a:off x="142844" y="2928934"/>
            <a:ext cx="4572032" cy="3429024"/>
          </a:xfrm>
          <a:prstGeom prst="rect">
            <a:avLst/>
          </a:prstGeom>
          <a:noFill/>
        </p:spPr>
      </p:pic>
    </p:spTree>
  </p:cSld>
  <p:clrMapOvr>
    <a:masterClrMapping/>
  </p:clrMapOvr>
  <p:transition>
    <p:newsflash/>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1"/>
          <p:cNvSpPr>
            <a:spLocks noChangeArrowheads="1"/>
          </p:cNvSpPr>
          <p:nvPr/>
        </p:nvSpPr>
        <p:spPr bwMode="auto">
          <a:xfrm>
            <a:off x="0" y="265396"/>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Human tuberculosis :</a:t>
            </a:r>
            <a:endParaRPr kumimoji="0" lang="en-US" sz="3600" b="0" i="0" u="none" strike="noStrike" cap="none" normalizeH="0" baseline="0" dirty="0" smtClean="0">
              <a:ln>
                <a:noFill/>
              </a:ln>
              <a:solidFill>
                <a:schemeClr val="accent3">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It is caused by </a:t>
            </a:r>
            <a:r>
              <a:rPr kumimoji="0" lang="en-US" sz="3600" b="1"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G+ve,cid</a:t>
            </a:r>
            <a:r>
              <a:rPr kumimoji="0" lang="en-US" sz="36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a:t>
            </a:r>
            <a:r>
              <a:rPr kumimoji="0" lang="en-US" sz="3600" b="1"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fast,aerobic</a:t>
            </a:r>
            <a:r>
              <a:rPr kumimoji="0" lang="en-US" sz="36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Mycobacterium.</a:t>
            </a:r>
            <a:endParaRPr kumimoji="0" lang="en-US" sz="3600" b="0" i="0" u="none" strike="noStrike" cap="none" normalizeH="0" baseline="0" dirty="0" smtClean="0">
              <a:ln>
                <a:noFill/>
              </a:ln>
              <a:solidFill>
                <a:schemeClr val="accent3">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The most common are ; </a:t>
            </a:r>
            <a:r>
              <a:rPr kumimoji="0" lang="en-US" sz="3600" b="1"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Myco.bovis</a:t>
            </a:r>
            <a:r>
              <a:rPr kumimoji="0" lang="en-US" sz="36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a:t>
            </a:r>
            <a:r>
              <a:rPr kumimoji="0" lang="en-US" sz="3600" b="1"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Dog,cattle,swine</a:t>
            </a:r>
            <a:r>
              <a:rPr kumimoji="0" lang="en-US" sz="36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a:t>
            </a:r>
            <a:endParaRPr kumimoji="0" lang="en-US" sz="3600" b="0" i="0" u="none" strike="noStrike" cap="none" normalizeH="0" baseline="0" dirty="0" smtClean="0">
              <a:ln>
                <a:noFill/>
              </a:ln>
              <a:solidFill>
                <a:schemeClr val="accent3">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a:t>
            </a:r>
            <a:r>
              <a:rPr kumimoji="0" lang="en-US" sz="3600" b="1"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Myco.avium</a:t>
            </a:r>
            <a:r>
              <a:rPr kumimoji="0" lang="en-US" sz="36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a:t>
            </a:r>
            <a:r>
              <a:rPr kumimoji="0" lang="en-US" sz="3600" b="1"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Bird,swine,sheep</a:t>
            </a:r>
            <a:r>
              <a:rPr kumimoji="0" lang="en-US" sz="36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a:t>
            </a:r>
            <a:endParaRPr kumimoji="0" lang="en-US" sz="3600" b="0" i="0" u="none" strike="noStrike" cap="none" normalizeH="0" baseline="0" dirty="0" smtClean="0">
              <a:ln>
                <a:noFill/>
              </a:ln>
              <a:solidFill>
                <a:schemeClr val="accent3">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Myco.tub.varality</a:t>
            </a:r>
            <a:r>
              <a:rPr kumimoji="0" lang="en-US" sz="36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a:t>
            </a:r>
            <a:r>
              <a:rPr kumimoji="0" lang="en-US" sz="3600" b="1"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humanus</a:t>
            </a:r>
            <a:r>
              <a:rPr kumimoji="0" lang="en-US" sz="36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a:t>
            </a:r>
            <a:r>
              <a:rPr kumimoji="0" lang="en-US" sz="3600" b="1"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Man,cattle</a:t>
            </a:r>
            <a:r>
              <a:rPr kumimoji="0" lang="en-US" sz="36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.swine)</a:t>
            </a:r>
            <a:endParaRPr kumimoji="0" lang="en-US" sz="3600" b="0" i="0" u="none" strike="noStrike" cap="none" normalizeH="0" baseline="0" dirty="0" smtClean="0">
              <a:ln>
                <a:noFill/>
              </a:ln>
              <a:solidFill>
                <a:schemeClr val="accent3">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All(3)types are capable to caused disease in man . </a:t>
            </a:r>
            <a:endParaRPr kumimoji="0" lang="en-US" sz="3600" b="0"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spTree>
  </p:cSld>
  <p:clrMapOvr>
    <a:masterClrMapping/>
  </p:clrMapOvr>
  <p:transition>
    <p:plus/>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29440"/>
            <a:ext cx="91440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Food poisoning : </a:t>
            </a:r>
            <a:endParaRPr kumimoji="0" lang="en-US" sz="4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Divided in to three main group which are:</a:t>
            </a:r>
            <a:endParaRPr kumimoji="0" lang="en-US" sz="3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A—Food intoxication :</a:t>
            </a:r>
            <a:endParaRPr kumimoji="0" lang="en-US" sz="3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1—Staphylococcal intoxication:</a:t>
            </a:r>
            <a:endParaRPr kumimoji="0" lang="en-US" sz="3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Staphylococcal </a:t>
            </a:r>
            <a:r>
              <a:rPr kumimoji="0" lang="en-US" sz="32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aureus</a:t>
            </a:r>
            <a:r>
              <a:rPr kumimoji="0" lang="en-US"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is (</a:t>
            </a:r>
            <a:r>
              <a:rPr kumimoji="0" lang="en-US" sz="32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G+ve</a:t>
            </a:r>
            <a:r>
              <a:rPr kumimoji="0" lang="en-US"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),produce toxin called</a:t>
            </a:r>
            <a:endParaRPr kumimoji="0" lang="en-US" sz="3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r>
              <a:rPr kumimoji="0" lang="en-US" sz="32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Enterotoxine</a:t>
            </a:r>
            <a:r>
              <a:rPr kumimoji="0" lang="en-US"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which is heat stable, while other spaces of Staphylococcal produce heat labial toxins. </a:t>
            </a:r>
            <a:endParaRPr kumimoji="0" lang="en-US" sz="3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Incubation period 2—4 hours.</a:t>
            </a:r>
            <a:endParaRPr kumimoji="0" lang="en-US" sz="3200" b="0" i="0" u="none" strike="noStrike" cap="none" normalizeH="0" baseline="0" dirty="0" smtClean="0">
              <a:ln>
                <a:noFill/>
              </a:ln>
              <a:solidFill>
                <a:srgbClr val="FF0000"/>
              </a:solidFill>
              <a:effectLst/>
              <a:latin typeface="Arial" pitchFamily="34" charset="0"/>
              <a:cs typeface="Arial" pitchFamily="34" charset="0"/>
            </a:endParaRPr>
          </a:p>
        </p:txBody>
      </p:sp>
      <p:sp>
        <p:nvSpPr>
          <p:cNvPr id="1026" name="Rectangle 2"/>
          <p:cNvSpPr>
            <a:spLocks noChangeArrowheads="1"/>
          </p:cNvSpPr>
          <p:nvPr/>
        </p:nvSpPr>
        <p:spPr bwMode="auto">
          <a:xfrm>
            <a:off x="0" y="4856693"/>
            <a:ext cx="91440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The principle sources of </a:t>
            </a:r>
            <a:r>
              <a:rPr kumimoji="0" lang="en-US" sz="3600" b="1" i="0" u="none" strike="noStrike" cap="none" normalizeH="0" baseline="0" dirty="0" err="1" smtClean="0">
                <a:ln>
                  <a:noFill/>
                </a:ln>
                <a:solidFill>
                  <a:schemeClr val="tx2">
                    <a:lumMod val="50000"/>
                  </a:schemeClr>
                </a:solidFill>
                <a:effectLst/>
                <a:latin typeface="Times New Roman" pitchFamily="18" charset="0"/>
                <a:ea typeface="Calibri" pitchFamily="34" charset="0"/>
                <a:cs typeface="Times New Roman" pitchFamily="18" charset="0"/>
              </a:rPr>
              <a:t>Staph.aureus</a:t>
            </a:r>
            <a:r>
              <a:rPr kumimoji="0" lang="en-US" sz="36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in human in </a:t>
            </a:r>
            <a:r>
              <a:rPr kumimoji="0" lang="en-US" sz="3600" b="1" i="0" u="none" strike="noStrike" cap="none" normalizeH="0" baseline="0" dirty="0" err="1" smtClean="0">
                <a:ln>
                  <a:noFill/>
                </a:ln>
                <a:solidFill>
                  <a:schemeClr val="tx2">
                    <a:lumMod val="50000"/>
                  </a:schemeClr>
                </a:solidFill>
                <a:effectLst/>
                <a:latin typeface="Times New Roman" pitchFamily="18" charset="0"/>
                <a:ea typeface="Calibri" pitchFamily="34" charset="0"/>
                <a:cs typeface="Times New Roman" pitchFamily="18" charset="0"/>
              </a:rPr>
              <a:t>skin,face,nose</a:t>
            </a:r>
            <a:r>
              <a:rPr kumimoji="0" lang="en-US" sz="36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,and most clinical symptoms are vomiting with diarrhea.</a:t>
            </a:r>
            <a:endParaRPr kumimoji="0" lang="en-US" sz="3600" b="0" i="0" u="none" strike="noStrike" cap="none" normalizeH="0" baseline="0" dirty="0" smtClean="0">
              <a:ln>
                <a:noFill/>
              </a:ln>
              <a:solidFill>
                <a:schemeClr val="tx2">
                  <a:lumMod val="50000"/>
                </a:schemeClr>
              </a:solidFill>
              <a:effectLst/>
              <a:latin typeface="Arial" pitchFamily="34" charset="0"/>
              <a:cs typeface="Arial" pitchFamily="34" charset="0"/>
            </a:endParaRPr>
          </a:p>
        </p:txBody>
      </p:sp>
    </p:spTree>
  </p:cSld>
  <p:clrMapOvr>
    <a:masterClrMapping/>
  </p:clrMapOvr>
  <p:transition>
    <p:plus/>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1"/>
          <p:cNvSpPr>
            <a:spLocks noChangeArrowheads="1"/>
          </p:cNvSpPr>
          <p:nvPr/>
        </p:nvSpPr>
        <p:spPr bwMode="auto">
          <a:xfrm>
            <a:off x="0" y="224451"/>
            <a:ext cx="91440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accent6">
                    <a:lumMod val="50000"/>
                  </a:schemeClr>
                </a:solidFill>
                <a:effectLst/>
                <a:latin typeface="Times New Roman" pitchFamily="18" charset="0"/>
                <a:ea typeface="Calibri" pitchFamily="34" charset="0"/>
                <a:cs typeface="Times New Roman" pitchFamily="18" charset="0"/>
              </a:rPr>
              <a:t>2—Botulism :</a:t>
            </a:r>
            <a:endParaRPr kumimoji="0" lang="en-US" sz="4400" b="0" i="0" u="none" strike="noStrike" cap="none" normalizeH="0" baseline="0" dirty="0" smtClean="0">
              <a:ln>
                <a:noFill/>
              </a:ln>
              <a:solidFill>
                <a:schemeClr val="accent6">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accent6">
                    <a:lumMod val="50000"/>
                  </a:schemeClr>
                </a:solidFill>
                <a:effectLst/>
                <a:latin typeface="Times New Roman" pitchFamily="18" charset="0"/>
                <a:ea typeface="Calibri" pitchFamily="34" charset="0"/>
                <a:cs typeface="Times New Roman" pitchFamily="18" charset="0"/>
              </a:rPr>
              <a:t>Clostridium </a:t>
            </a:r>
            <a:r>
              <a:rPr kumimoji="0" lang="en-US" sz="4400" b="1" i="0" u="none" strike="noStrike" cap="none" normalizeH="0" baseline="0" dirty="0" err="1" smtClean="0">
                <a:ln>
                  <a:noFill/>
                </a:ln>
                <a:solidFill>
                  <a:schemeClr val="accent6">
                    <a:lumMod val="50000"/>
                  </a:schemeClr>
                </a:solidFill>
                <a:effectLst/>
                <a:latin typeface="Times New Roman" pitchFamily="18" charset="0"/>
                <a:ea typeface="Calibri" pitchFamily="34" charset="0"/>
                <a:cs typeface="Times New Roman" pitchFamily="18" charset="0"/>
              </a:rPr>
              <a:t>botulinum</a:t>
            </a:r>
            <a:r>
              <a:rPr kumimoji="0" lang="en-US" sz="4400" b="1" i="0" u="none" strike="noStrike" cap="none" normalizeH="0" baseline="0" dirty="0" smtClean="0">
                <a:ln>
                  <a:noFill/>
                </a:ln>
                <a:solidFill>
                  <a:schemeClr val="accent6">
                    <a:lumMod val="50000"/>
                  </a:schemeClr>
                </a:solidFill>
                <a:effectLst/>
                <a:latin typeface="Times New Roman" pitchFamily="18" charset="0"/>
                <a:ea typeface="Calibri" pitchFamily="34" charset="0"/>
                <a:cs typeface="Times New Roman" pitchFamily="18" charset="0"/>
              </a:rPr>
              <a:t> produce also toxin in canning .</a:t>
            </a:r>
            <a:endParaRPr kumimoji="0" lang="en-US" sz="4400" b="0" i="0" u="none" strike="noStrike" cap="none" normalizeH="0" baseline="0" dirty="0" smtClean="0">
              <a:ln>
                <a:noFill/>
              </a:ln>
              <a:solidFill>
                <a:schemeClr val="accent6">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tx2">
                    <a:lumMod val="60000"/>
                    <a:lumOff val="40000"/>
                  </a:schemeClr>
                </a:solidFill>
                <a:effectLst/>
                <a:latin typeface="Times New Roman" pitchFamily="18" charset="0"/>
                <a:ea typeface="Calibri" pitchFamily="34" charset="0"/>
                <a:cs typeface="Times New Roman" pitchFamily="18" charset="0"/>
              </a:rPr>
              <a:t>3—Clostridium </a:t>
            </a:r>
            <a:r>
              <a:rPr kumimoji="0" lang="en-US" sz="4400" b="1" i="0" u="none" strike="noStrike" cap="none" normalizeH="0" baseline="0" dirty="0" err="1" smtClean="0">
                <a:ln>
                  <a:noFill/>
                </a:ln>
                <a:solidFill>
                  <a:schemeClr val="tx2">
                    <a:lumMod val="60000"/>
                    <a:lumOff val="40000"/>
                  </a:schemeClr>
                </a:solidFill>
                <a:effectLst/>
                <a:latin typeface="Times New Roman" pitchFamily="18" charset="0"/>
                <a:ea typeface="Calibri" pitchFamily="34" charset="0"/>
                <a:cs typeface="Times New Roman" pitchFamily="18" charset="0"/>
              </a:rPr>
              <a:t>perifringens</a:t>
            </a:r>
            <a:r>
              <a:rPr kumimoji="0" lang="en-US" sz="4400" b="1" i="0" u="none" strike="noStrike" cap="none" normalizeH="0" baseline="0" dirty="0" smtClean="0">
                <a:ln>
                  <a:noFill/>
                </a:ln>
                <a:solidFill>
                  <a:schemeClr val="tx2">
                    <a:lumMod val="60000"/>
                    <a:lumOff val="40000"/>
                  </a:schemeClr>
                </a:solidFill>
                <a:effectLst/>
                <a:latin typeface="Times New Roman" pitchFamily="18" charset="0"/>
                <a:ea typeface="Calibri" pitchFamily="34" charset="0"/>
                <a:cs typeface="Times New Roman" pitchFamily="18" charset="0"/>
              </a:rPr>
              <a:t> produce </a:t>
            </a:r>
            <a:r>
              <a:rPr kumimoji="0" lang="en-US" sz="4400" b="1" i="0" u="none" strike="noStrike" cap="none" normalizeH="0" baseline="0" dirty="0" err="1" smtClean="0">
                <a:ln>
                  <a:noFill/>
                </a:ln>
                <a:solidFill>
                  <a:schemeClr val="tx2">
                    <a:lumMod val="60000"/>
                    <a:lumOff val="40000"/>
                  </a:schemeClr>
                </a:solidFill>
                <a:effectLst/>
                <a:latin typeface="Times New Roman" pitchFamily="18" charset="0"/>
                <a:ea typeface="Calibri" pitchFamily="34" charset="0"/>
                <a:cs typeface="Times New Roman" pitchFamily="18" charset="0"/>
              </a:rPr>
              <a:t>enterotoxin</a:t>
            </a:r>
            <a:r>
              <a:rPr kumimoji="0" lang="en-US" sz="4400" b="1" i="0" u="none" strike="noStrike" cap="none" normalizeH="0" baseline="0" dirty="0" smtClean="0">
                <a:ln>
                  <a:noFill/>
                </a:ln>
                <a:solidFill>
                  <a:schemeClr val="tx2">
                    <a:lumMod val="60000"/>
                    <a:lumOff val="40000"/>
                  </a:schemeClr>
                </a:solidFill>
                <a:effectLst/>
                <a:latin typeface="Times New Roman" pitchFamily="18" charset="0"/>
                <a:ea typeface="Calibri" pitchFamily="34" charset="0"/>
                <a:cs typeface="Times New Roman" pitchFamily="18" charset="0"/>
              </a:rPr>
              <a:t>.</a:t>
            </a:r>
            <a:endParaRPr kumimoji="0" lang="en-US" sz="44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4—Bacillus cereus produce also </a:t>
            </a:r>
            <a:r>
              <a:rPr kumimoji="0" lang="en-US" sz="4400" b="1"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entertoxin</a:t>
            </a:r>
            <a:r>
              <a:rPr kumimoji="0" lang="en-US" sz="44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which caused food poisoning .</a:t>
            </a:r>
            <a:endParaRPr kumimoji="0" lang="en-US" sz="4400" b="0"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spTree>
  </p:cSld>
  <p:clrMapOvr>
    <a:masterClrMapping/>
  </p:clrMapOvr>
  <p:transition>
    <p:push dir="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1"/>
          <p:cNvSpPr>
            <a:spLocks noChangeArrowheads="1"/>
          </p:cNvSpPr>
          <p:nvPr/>
        </p:nvSpPr>
        <p:spPr bwMode="auto">
          <a:xfrm>
            <a:off x="0" y="-193804"/>
            <a:ext cx="9144000" cy="70518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B—Food poisoning infection:</a:t>
            </a:r>
            <a:endParaRPr kumimoji="0" lang="en-US" sz="4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1—Salmonellosis:</a:t>
            </a:r>
            <a:endParaRPr kumimoji="0" lang="en-US" sz="4400" b="0" i="0" u="none" strike="noStrike" cap="none" normalizeH="0" baseline="0" dirty="0" smtClean="0">
              <a:ln>
                <a:noFill/>
              </a:ln>
              <a:solidFill>
                <a:schemeClr val="tx2">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Caused by Salmonella </a:t>
            </a:r>
            <a:r>
              <a:rPr kumimoji="0" lang="en-US" sz="44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typhimurium</a:t>
            </a:r>
            <a:r>
              <a:rPr kumimoji="0" lang="en-US" sz="4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  </a:t>
            </a:r>
            <a:r>
              <a:rPr kumimoji="0" lang="en-US" sz="44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Salmo.entertiidis</a:t>
            </a:r>
            <a:r>
              <a:rPr kumimoji="0" lang="en-US" sz="4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&amp;Salmonella </a:t>
            </a:r>
            <a:r>
              <a:rPr kumimoji="0" lang="en-US" sz="44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weltiverdin</a:t>
            </a:r>
            <a:r>
              <a:rPr kumimoji="0" lang="en-US" sz="4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endParaRPr kumimoji="0" lang="en-US" sz="4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The incubation period by Salmonella infection is  </a:t>
            </a:r>
            <a:r>
              <a:rPr kumimoji="0" lang="en-US" sz="4400" b="1" i="0" u="none" strike="noStrike" cap="none" normalizeH="0" baseline="0" dirty="0" smtClean="0">
                <a:ln>
                  <a:noFill/>
                </a:ln>
                <a:solidFill>
                  <a:schemeClr val="tx2">
                    <a:lumMod val="60000"/>
                    <a:lumOff val="40000"/>
                  </a:schemeClr>
                </a:solidFill>
                <a:effectLst/>
                <a:latin typeface="Times New Roman" pitchFamily="18" charset="0"/>
                <a:ea typeface="Calibri" pitchFamily="34" charset="0"/>
                <a:cs typeface="Times New Roman" pitchFamily="18" charset="0"/>
              </a:rPr>
              <a:t> (12-24 hrs) </a:t>
            </a:r>
            <a:r>
              <a:rPr kumimoji="0" lang="en-US" sz="4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endParaRPr kumimoji="0" lang="en-US" sz="4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accent3">
                    <a:lumMod val="75000"/>
                  </a:schemeClr>
                </a:solidFill>
                <a:effectLst/>
                <a:latin typeface="Times New Roman" pitchFamily="18" charset="0"/>
                <a:ea typeface="Calibri" pitchFamily="34" charset="0"/>
                <a:cs typeface="Times New Roman" pitchFamily="18" charset="0"/>
              </a:rPr>
              <a:t>The clinical symptoms are </a:t>
            </a:r>
            <a:r>
              <a:rPr kumimoji="0" lang="en-US" sz="4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Fever, </a:t>
            </a:r>
            <a:r>
              <a:rPr kumimoji="0" lang="en-US" sz="4400" b="1" i="0" u="none" strike="noStrike" cap="none" normalizeH="0" baseline="0" dirty="0" smtClean="0">
                <a:ln>
                  <a:noFill/>
                </a:ln>
                <a:solidFill>
                  <a:schemeClr val="accent2">
                    <a:lumMod val="75000"/>
                  </a:schemeClr>
                </a:solidFill>
                <a:effectLst/>
                <a:latin typeface="Times New Roman" pitchFamily="18" charset="0"/>
                <a:ea typeface="Calibri" pitchFamily="34" charset="0"/>
                <a:cs typeface="Times New Roman" pitchFamily="18" charset="0"/>
              </a:rPr>
              <a:t>vomiting ,diarrhea with abdominal pain or cramps </a:t>
            </a:r>
            <a:r>
              <a:rPr kumimoji="0" lang="en-US" sz="4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endParaRPr kumimoji="0" lang="en-US" sz="44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ransition>
    <p:cover dir="u"/>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1"/>
          <p:cNvSpPr>
            <a:spLocks noChangeArrowheads="1"/>
          </p:cNvSpPr>
          <p:nvPr/>
        </p:nvSpPr>
        <p:spPr bwMode="auto">
          <a:xfrm>
            <a:off x="0" y="654209"/>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accent2">
                    <a:lumMod val="75000"/>
                  </a:schemeClr>
                </a:solidFill>
                <a:effectLst/>
                <a:latin typeface="Times New Roman" pitchFamily="18" charset="0"/>
                <a:ea typeface="Calibri" pitchFamily="34" charset="0"/>
                <a:cs typeface="Times New Roman" pitchFamily="18" charset="0"/>
              </a:rPr>
              <a:t>2—Campylobacter food poisoning infection:</a:t>
            </a:r>
            <a:endParaRPr kumimoji="0" lang="en-US" sz="3600" b="0" i="0" u="none" strike="noStrike" cap="none" normalizeH="0" baseline="0" dirty="0" smtClean="0">
              <a:ln>
                <a:noFill/>
              </a:ln>
              <a:solidFill>
                <a:schemeClr val="accent2">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accent2">
                    <a:lumMod val="75000"/>
                  </a:schemeClr>
                </a:solidFill>
                <a:effectLst/>
                <a:latin typeface="Times New Roman" pitchFamily="18" charset="0"/>
                <a:ea typeface="Calibri" pitchFamily="34" charset="0"/>
                <a:cs typeface="Times New Roman" pitchFamily="18" charset="0"/>
              </a:rPr>
              <a:t>Caused by Camp. Enteritis .</a:t>
            </a:r>
            <a:endParaRPr kumimoji="0" lang="en-US" sz="3600" b="0" i="0" u="none" strike="noStrike" cap="none" normalizeH="0" baseline="0" dirty="0" smtClean="0">
              <a:ln>
                <a:noFill/>
              </a:ln>
              <a:solidFill>
                <a:schemeClr val="accent2">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3—Shigella infection(Bacillary dysentery):</a:t>
            </a:r>
            <a:endParaRPr kumimoji="0" lang="en-US" sz="3600" b="0" i="0" u="none" strike="noStrike" cap="none" normalizeH="0" baseline="0" dirty="0" smtClean="0">
              <a:ln>
                <a:noFill/>
              </a:ln>
              <a:solidFill>
                <a:schemeClr val="accent6">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 Caused by </a:t>
            </a:r>
            <a:r>
              <a:rPr kumimoji="0" lang="en-US" sz="3600" b="1" i="0" u="none" strike="noStrike" cap="none" normalizeH="0" baseline="0" dirty="0" err="1" smtClean="0">
                <a:ln>
                  <a:noFill/>
                </a:ln>
                <a:solidFill>
                  <a:schemeClr val="accent6">
                    <a:lumMod val="75000"/>
                  </a:schemeClr>
                </a:solidFill>
                <a:effectLst/>
                <a:latin typeface="Times New Roman" pitchFamily="18" charset="0"/>
                <a:ea typeface="Calibri" pitchFamily="34" charset="0"/>
                <a:cs typeface="Times New Roman" pitchFamily="18" charset="0"/>
              </a:rPr>
              <a:t>Shigella</a:t>
            </a:r>
            <a:r>
              <a:rPr kumimoji="0" lang="en-US" sz="36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 </a:t>
            </a:r>
            <a:r>
              <a:rPr kumimoji="0" lang="en-US" sz="3600" b="1" i="0" u="none" strike="noStrike" cap="none" normalizeH="0" baseline="0" dirty="0" err="1" smtClean="0">
                <a:ln>
                  <a:noFill/>
                </a:ln>
                <a:solidFill>
                  <a:schemeClr val="accent6">
                    <a:lumMod val="75000"/>
                  </a:schemeClr>
                </a:solidFill>
                <a:effectLst/>
                <a:latin typeface="Times New Roman" pitchFamily="18" charset="0"/>
                <a:ea typeface="Calibri" pitchFamily="34" charset="0"/>
                <a:cs typeface="Times New Roman" pitchFamily="18" charset="0"/>
              </a:rPr>
              <a:t>sonni</a:t>
            </a:r>
            <a:r>
              <a:rPr kumimoji="0" lang="en-US" sz="36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 . </a:t>
            </a:r>
            <a:endParaRPr kumimoji="0" lang="en-US" sz="3600" b="0" i="0" u="none" strike="noStrike" cap="none" normalizeH="0" baseline="0" dirty="0" smtClean="0">
              <a:ln>
                <a:noFill/>
              </a:ln>
              <a:solidFill>
                <a:schemeClr val="accent6">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4—Listeriosis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Caused by </a:t>
            </a:r>
            <a:r>
              <a:rPr kumimoji="0" lang="en-US" sz="3600" b="1"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List.monocytogenus</a:t>
            </a:r>
            <a:r>
              <a:rPr kumimoji="0" lang="en-US" sz="3600" b="1"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a:t>
            </a:r>
            <a:endParaRPr kumimoji="0" lang="en-US" sz="3600" b="0" i="0" u="none" strike="noStrike" cap="none" normalizeH="0" baseline="0" dirty="0" smtClean="0">
              <a:ln>
                <a:noFill/>
              </a:ln>
              <a:solidFill>
                <a:schemeClr val="tx2">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bg1">
                    <a:lumMod val="50000"/>
                  </a:schemeClr>
                </a:solidFill>
                <a:effectLst/>
                <a:latin typeface="Times New Roman" pitchFamily="18" charset="0"/>
                <a:ea typeface="Calibri" pitchFamily="34" charset="0"/>
                <a:cs typeface="Times New Roman" pitchFamily="18" charset="0"/>
              </a:rPr>
              <a:t>5—Yersiniosis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bg1">
                    <a:lumMod val="50000"/>
                  </a:schemeClr>
                </a:solidFill>
                <a:effectLst/>
                <a:latin typeface="Times New Roman" pitchFamily="18" charset="0"/>
                <a:ea typeface="Calibri" pitchFamily="34" charset="0"/>
                <a:cs typeface="Times New Roman" pitchFamily="18" charset="0"/>
              </a:rPr>
              <a:t>Caused by </a:t>
            </a:r>
            <a:r>
              <a:rPr kumimoji="0" lang="en-US" sz="3600" b="1" i="0" u="none" strike="noStrike" cap="none" normalizeH="0" baseline="0" dirty="0" err="1" smtClean="0">
                <a:ln>
                  <a:noFill/>
                </a:ln>
                <a:solidFill>
                  <a:schemeClr val="bg1">
                    <a:lumMod val="50000"/>
                  </a:schemeClr>
                </a:solidFill>
                <a:effectLst/>
                <a:latin typeface="Times New Roman" pitchFamily="18" charset="0"/>
                <a:ea typeface="Calibri" pitchFamily="34" charset="0"/>
                <a:cs typeface="Times New Roman" pitchFamily="18" charset="0"/>
              </a:rPr>
              <a:t>Yers.enterocolotica</a:t>
            </a:r>
            <a:r>
              <a:rPr kumimoji="0" lang="en-US" sz="3600" b="1" i="0" u="none" strike="noStrike" cap="none" normalizeH="0" baseline="0" dirty="0" smtClean="0">
                <a:ln>
                  <a:noFill/>
                </a:ln>
                <a:solidFill>
                  <a:schemeClr val="bg1">
                    <a:lumMod val="50000"/>
                  </a:schemeClr>
                </a:solidFill>
                <a:effectLst/>
                <a:latin typeface="Times New Roman" pitchFamily="18" charset="0"/>
                <a:ea typeface="Calibri" pitchFamily="34" charset="0"/>
                <a:cs typeface="Times New Roman" pitchFamily="18" charset="0"/>
              </a:rPr>
              <a:t> </a:t>
            </a:r>
            <a:r>
              <a:rPr kumimoji="0" lang="en-US" sz="3600" b="1" i="0" u="none" strike="noStrike" cap="none" normalizeH="0" baseline="0" dirty="0" smtClean="0">
                <a:ln>
                  <a:noFill/>
                </a:ln>
                <a:solidFill>
                  <a:schemeClr val="accent2">
                    <a:lumMod val="75000"/>
                  </a:schemeClr>
                </a:solidFill>
                <a:effectLst/>
                <a:latin typeface="Times New Roman" pitchFamily="18" charset="0"/>
                <a:ea typeface="Calibri" pitchFamily="34" charset="0"/>
                <a:cs typeface="Times New Roman" pitchFamily="18" charset="0"/>
              </a:rPr>
              <a:t>.</a:t>
            </a:r>
            <a:endParaRPr kumimoji="0" lang="en-US" sz="3600" b="0" i="0" u="none" strike="noStrike" cap="none" normalizeH="0" baseline="0" dirty="0" smtClean="0">
              <a:ln>
                <a:noFill/>
              </a:ln>
              <a:solidFill>
                <a:schemeClr val="accent2">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6—Entero hemorrhagic:</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 Caused </a:t>
            </a:r>
            <a:r>
              <a:rPr kumimoji="0" lang="en-US" sz="3600" b="1" i="0" u="none" strike="noStrike" cap="none" normalizeH="0" baseline="0" dirty="0" err="1" smtClean="0">
                <a:ln>
                  <a:noFill/>
                </a:ln>
                <a:solidFill>
                  <a:srgbClr val="00B050"/>
                </a:solidFill>
                <a:effectLst/>
                <a:latin typeface="Times New Roman" pitchFamily="18" charset="0"/>
                <a:ea typeface="Calibri" pitchFamily="34" charset="0"/>
                <a:cs typeface="Times New Roman" pitchFamily="18" charset="0"/>
              </a:rPr>
              <a:t>byE.coli</a:t>
            </a:r>
            <a:r>
              <a:rPr kumimoji="0" lang="en-US" sz="36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(O157:M7).</a:t>
            </a:r>
            <a:endParaRPr kumimoji="0" lang="en-US" sz="3600" b="0" i="0" u="none" strike="noStrike" cap="none" normalizeH="0" baseline="0" dirty="0" smtClean="0">
              <a:ln>
                <a:noFill/>
              </a:ln>
              <a:solidFill>
                <a:srgbClr val="00B050"/>
              </a:solidFill>
              <a:effectLst/>
              <a:latin typeface="Arial" pitchFamily="34" charset="0"/>
              <a:cs typeface="Arial" pitchFamily="34" charset="0"/>
            </a:endParaRPr>
          </a:p>
        </p:txBody>
      </p:sp>
    </p:spTree>
  </p:cSld>
  <p:clrMapOvr>
    <a:masterClrMapping/>
  </p:clrMapOvr>
  <p:transition>
    <p:push dir="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1"/>
          <p:cNvSpPr>
            <a:spLocks noChangeArrowheads="1"/>
          </p:cNvSpPr>
          <p:nvPr/>
        </p:nvSpPr>
        <p:spPr bwMode="auto">
          <a:xfrm>
            <a:off x="0" y="358864"/>
            <a:ext cx="9144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7—Cholera :Caused by </a:t>
            </a:r>
            <a:r>
              <a:rPr kumimoji="0" lang="en-US" sz="40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Vibrio</a:t>
            </a:r>
            <a:r>
              <a:rPr kumimoji="0" lang="en-US" sz="4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cholera.</a:t>
            </a:r>
            <a:endParaRPr kumimoji="0" lang="en-US" sz="4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2">
                    <a:lumMod val="60000"/>
                    <a:lumOff val="40000"/>
                  </a:schemeClr>
                </a:solidFill>
                <a:effectLst/>
                <a:latin typeface="Times New Roman" pitchFamily="18" charset="0"/>
                <a:ea typeface="Calibri" pitchFamily="34" charset="0"/>
                <a:cs typeface="Times New Roman" pitchFamily="18" charset="0"/>
              </a:rPr>
              <a:t>8—Vibrio infection :</a:t>
            </a:r>
            <a:endParaRPr kumimoji="0" lang="en-US" sz="40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2">
                    <a:lumMod val="60000"/>
                    <a:lumOff val="40000"/>
                  </a:schemeClr>
                </a:solidFill>
                <a:effectLst/>
                <a:latin typeface="Times New Roman" pitchFamily="18" charset="0"/>
                <a:ea typeface="Calibri" pitchFamily="34" charset="0"/>
                <a:cs typeface="Times New Roman" pitchFamily="18" charset="0"/>
              </a:rPr>
              <a:t>Caused  by </a:t>
            </a:r>
            <a:r>
              <a:rPr kumimoji="0" lang="en-US" sz="4000" b="1" i="0" u="none" strike="noStrike" cap="none" normalizeH="0" baseline="0" dirty="0" err="1" smtClean="0">
                <a:ln>
                  <a:noFill/>
                </a:ln>
                <a:solidFill>
                  <a:schemeClr val="tx2">
                    <a:lumMod val="60000"/>
                    <a:lumOff val="40000"/>
                  </a:schemeClr>
                </a:solidFill>
                <a:effectLst/>
                <a:latin typeface="Times New Roman" pitchFamily="18" charset="0"/>
                <a:ea typeface="Calibri" pitchFamily="34" charset="0"/>
                <a:cs typeface="Times New Roman" pitchFamily="18" charset="0"/>
              </a:rPr>
              <a:t>Vibrio</a:t>
            </a:r>
            <a:r>
              <a:rPr kumimoji="0" lang="en-US" sz="4000" b="1" i="0" u="none" strike="noStrike" cap="none" normalizeH="0" baseline="0" dirty="0" smtClean="0">
                <a:ln>
                  <a:noFill/>
                </a:ln>
                <a:solidFill>
                  <a:schemeClr val="tx2">
                    <a:lumMod val="60000"/>
                    <a:lumOff val="40000"/>
                  </a:schemeClr>
                </a:solidFill>
                <a:effectLst/>
                <a:latin typeface="Times New Roman" pitchFamily="18" charset="0"/>
                <a:ea typeface="Calibri" pitchFamily="34" charset="0"/>
                <a:cs typeface="Times New Roman" pitchFamily="18" charset="0"/>
              </a:rPr>
              <a:t> </a:t>
            </a:r>
            <a:r>
              <a:rPr kumimoji="0" lang="en-US" sz="4000" b="1" i="0" u="none" strike="noStrike" cap="none" normalizeH="0" baseline="0" dirty="0" err="1" smtClean="0">
                <a:ln>
                  <a:noFill/>
                </a:ln>
                <a:solidFill>
                  <a:schemeClr val="tx2">
                    <a:lumMod val="60000"/>
                    <a:lumOff val="40000"/>
                  </a:schemeClr>
                </a:solidFill>
                <a:effectLst/>
                <a:latin typeface="Times New Roman" pitchFamily="18" charset="0"/>
                <a:ea typeface="Calibri" pitchFamily="34" charset="0"/>
                <a:cs typeface="Times New Roman" pitchFamily="18" charset="0"/>
              </a:rPr>
              <a:t>para</a:t>
            </a:r>
            <a:r>
              <a:rPr kumimoji="0" lang="en-US" sz="4000" b="1" i="0" u="none" strike="noStrike" cap="none" normalizeH="0" baseline="0" dirty="0" smtClean="0">
                <a:ln>
                  <a:noFill/>
                </a:ln>
                <a:solidFill>
                  <a:schemeClr val="tx2">
                    <a:lumMod val="60000"/>
                    <a:lumOff val="40000"/>
                  </a:schemeClr>
                </a:solidFill>
                <a:effectLst/>
                <a:latin typeface="Times New Roman" pitchFamily="18" charset="0"/>
                <a:ea typeface="Calibri" pitchFamily="34" charset="0"/>
                <a:cs typeface="Times New Roman" pitchFamily="18" charset="0"/>
              </a:rPr>
              <a:t> </a:t>
            </a:r>
            <a:r>
              <a:rPr kumimoji="0" lang="en-US" sz="4000" b="1" i="0" u="none" strike="noStrike" cap="none" normalizeH="0" baseline="0" dirty="0" err="1" smtClean="0">
                <a:ln>
                  <a:noFill/>
                </a:ln>
                <a:solidFill>
                  <a:schemeClr val="tx2">
                    <a:lumMod val="60000"/>
                    <a:lumOff val="40000"/>
                  </a:schemeClr>
                </a:solidFill>
                <a:effectLst/>
                <a:latin typeface="Times New Roman" pitchFamily="18" charset="0"/>
                <a:ea typeface="Calibri" pitchFamily="34" charset="0"/>
                <a:cs typeface="Times New Roman" pitchFamily="18" charset="0"/>
              </a:rPr>
              <a:t>hemolyticus</a:t>
            </a:r>
            <a:r>
              <a:rPr kumimoji="0" lang="en-US" sz="4000" b="1" i="0" u="none" strike="noStrike" cap="none" normalizeH="0" baseline="0" dirty="0" smtClean="0">
                <a:ln>
                  <a:noFill/>
                </a:ln>
                <a:solidFill>
                  <a:schemeClr val="tx2">
                    <a:lumMod val="60000"/>
                    <a:lumOff val="40000"/>
                  </a:schemeClr>
                </a:solidFill>
                <a:effectLst/>
                <a:latin typeface="Times New Roman" pitchFamily="18" charset="0"/>
                <a:ea typeface="Calibri" pitchFamily="34" charset="0"/>
                <a:cs typeface="Times New Roman" pitchFamily="18" charset="0"/>
              </a:rPr>
              <a:t> , </a:t>
            </a:r>
            <a:r>
              <a:rPr kumimoji="0" lang="en-US" sz="4000" b="1" i="0" u="none" strike="noStrike" cap="none" normalizeH="0" baseline="0" dirty="0" err="1" smtClean="0">
                <a:ln>
                  <a:noFill/>
                </a:ln>
                <a:solidFill>
                  <a:schemeClr val="tx2">
                    <a:lumMod val="60000"/>
                    <a:lumOff val="40000"/>
                  </a:schemeClr>
                </a:solidFill>
                <a:effectLst/>
                <a:latin typeface="Times New Roman" pitchFamily="18" charset="0"/>
                <a:ea typeface="Calibri" pitchFamily="34" charset="0"/>
                <a:cs typeface="Times New Roman" pitchFamily="18" charset="0"/>
              </a:rPr>
              <a:t>V.foluncus</a:t>
            </a:r>
            <a:r>
              <a:rPr kumimoji="0" lang="en-US" sz="4000" b="1" i="0" u="none" strike="noStrike" cap="none" normalizeH="0" baseline="0" dirty="0" smtClean="0">
                <a:ln>
                  <a:noFill/>
                </a:ln>
                <a:solidFill>
                  <a:schemeClr val="tx2">
                    <a:lumMod val="60000"/>
                    <a:lumOff val="40000"/>
                  </a:schemeClr>
                </a:solidFill>
                <a:effectLst/>
                <a:latin typeface="Times New Roman" pitchFamily="18" charset="0"/>
                <a:ea typeface="Calibri" pitchFamily="34" charset="0"/>
                <a:cs typeface="Times New Roman" pitchFamily="18" charset="0"/>
              </a:rPr>
              <a:t> .</a:t>
            </a:r>
            <a:endParaRPr kumimoji="0" lang="en-US" sz="40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accent6">
                    <a:lumMod val="50000"/>
                  </a:schemeClr>
                </a:solidFill>
                <a:effectLst/>
                <a:latin typeface="Times New Roman" pitchFamily="18" charset="0"/>
                <a:ea typeface="Calibri" pitchFamily="34" charset="0"/>
                <a:cs typeface="Times New Roman" pitchFamily="18" charset="0"/>
              </a:rPr>
              <a:t>C—</a:t>
            </a:r>
            <a:r>
              <a:rPr kumimoji="0" lang="en-US" sz="4000" b="1" i="0" u="none" strike="noStrike" cap="none" normalizeH="0" baseline="0" dirty="0" err="1" smtClean="0">
                <a:ln>
                  <a:noFill/>
                </a:ln>
                <a:solidFill>
                  <a:schemeClr val="accent6">
                    <a:lumMod val="50000"/>
                  </a:schemeClr>
                </a:solidFill>
                <a:effectLst/>
                <a:latin typeface="Times New Roman" pitchFamily="18" charset="0"/>
                <a:ea typeface="Calibri" pitchFamily="34" charset="0"/>
                <a:cs typeface="Times New Roman" pitchFamily="18" charset="0"/>
              </a:rPr>
              <a:t>Toxi</a:t>
            </a:r>
            <a:r>
              <a:rPr kumimoji="0" lang="en-US" sz="4000" b="1" i="0" u="none" strike="noStrike" cap="none" normalizeH="0" baseline="0" dirty="0" smtClean="0">
                <a:ln>
                  <a:noFill/>
                </a:ln>
                <a:solidFill>
                  <a:schemeClr val="accent6">
                    <a:lumMod val="50000"/>
                  </a:schemeClr>
                </a:solidFill>
                <a:effectLst/>
                <a:latin typeface="Times New Roman" pitchFamily="18" charset="0"/>
                <a:ea typeface="Calibri" pitchFamily="34" charset="0"/>
                <a:cs typeface="Times New Roman" pitchFamily="18" charset="0"/>
              </a:rPr>
              <a:t>-infection:</a:t>
            </a:r>
            <a:endParaRPr kumimoji="0" lang="en-US" sz="4000" b="0" i="0" u="none" strike="noStrike" cap="none" normalizeH="0" baseline="0" dirty="0" smtClean="0">
              <a:ln>
                <a:noFill/>
              </a:ln>
              <a:solidFill>
                <a:schemeClr val="accent6">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accent6">
                    <a:lumMod val="50000"/>
                  </a:schemeClr>
                </a:solidFill>
                <a:effectLst/>
                <a:latin typeface="Times New Roman" pitchFamily="18" charset="0"/>
                <a:ea typeface="Calibri" pitchFamily="34" charset="0"/>
                <a:cs typeface="Times New Roman" pitchFamily="18" charset="0"/>
              </a:rPr>
              <a:t>Clostridium </a:t>
            </a:r>
            <a:r>
              <a:rPr kumimoji="0" lang="en-US" sz="4000" b="1" i="0" u="none" strike="noStrike" cap="none" normalizeH="0" baseline="0" dirty="0" err="1" smtClean="0">
                <a:ln>
                  <a:noFill/>
                </a:ln>
                <a:solidFill>
                  <a:schemeClr val="accent6">
                    <a:lumMod val="50000"/>
                  </a:schemeClr>
                </a:solidFill>
                <a:effectLst/>
                <a:latin typeface="Times New Roman" pitchFamily="18" charset="0"/>
                <a:ea typeface="Calibri" pitchFamily="34" charset="0"/>
                <a:cs typeface="Times New Roman" pitchFamily="18" charset="0"/>
              </a:rPr>
              <a:t>botulinum</a:t>
            </a:r>
            <a:r>
              <a:rPr kumimoji="0" lang="en-US" sz="4000" b="1" i="0" u="none" strike="noStrike" cap="none" normalizeH="0" baseline="0" dirty="0" smtClean="0">
                <a:ln>
                  <a:noFill/>
                </a:ln>
                <a:solidFill>
                  <a:schemeClr val="accent6">
                    <a:lumMod val="50000"/>
                  </a:schemeClr>
                </a:solidFill>
                <a:effectLst/>
                <a:latin typeface="Times New Roman" pitchFamily="18" charset="0"/>
                <a:ea typeface="Calibri" pitchFamily="34" charset="0"/>
                <a:cs typeface="Times New Roman" pitchFamily="18" charset="0"/>
              </a:rPr>
              <a:t> spore former bacteria . </a:t>
            </a:r>
            <a:endParaRPr kumimoji="0" lang="en-US" sz="4000" b="0" i="0" u="none" strike="noStrike" cap="none" normalizeH="0" baseline="0" dirty="0" smtClean="0">
              <a:ln>
                <a:noFill/>
              </a:ln>
              <a:solidFill>
                <a:schemeClr val="accent6">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cove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880241"/>
            <a:ext cx="91440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Health meat(Meat hygiene): </a:t>
            </a:r>
            <a:br>
              <a:rPr kumimoji="0" lang="en-US" sz="2400" b="0" i="0" u="none" strike="noStrike" cap="none" normalizeH="0" baseline="0" dirty="0" smtClean="0">
                <a:ln>
                  <a:noFill/>
                </a:ln>
                <a:solidFill>
                  <a:srgbClr val="FF0000"/>
                </a:solidFill>
                <a:effectLst/>
                <a:latin typeface="Arial" pitchFamily="34" charset="0"/>
                <a:ea typeface="Calibri" pitchFamily="34" charset="0"/>
                <a:cs typeface="Arial" pitchFamily="34" charset="0"/>
              </a:rPr>
            </a:br>
            <a:r>
              <a:rPr kumimoji="0" lang="en-US" sz="2400" b="0" i="0" u="none" strike="noStrike" cap="none" normalizeH="0" baseline="0" dirty="0" smtClean="0">
                <a:ln>
                  <a:noFill/>
                </a:ln>
                <a:solidFill>
                  <a:schemeClr val="accent1">
                    <a:lumMod val="75000"/>
                  </a:schemeClr>
                </a:solidFill>
                <a:effectLst/>
                <a:latin typeface="Arial" pitchFamily="34" charset="0"/>
                <a:ea typeface="Calibri" pitchFamily="34" charset="0"/>
                <a:cs typeface="Arial" pitchFamily="34" charset="0"/>
              </a:rPr>
              <a:t>Is the science that deals with the examination of the meat and its products from the product until it reaches the consume</a:t>
            </a:r>
            <a:br>
              <a:rPr kumimoji="0" lang="en-US" sz="2400" b="0" i="0" u="none" strike="noStrike" cap="none" normalizeH="0" baseline="0" dirty="0" smtClean="0">
                <a:ln>
                  <a:noFill/>
                </a:ln>
                <a:solidFill>
                  <a:schemeClr val="accent1">
                    <a:lumMod val="75000"/>
                  </a:schemeClr>
                </a:solidFill>
                <a:effectLst/>
                <a:latin typeface="Arial" pitchFamily="34" charset="0"/>
                <a:ea typeface="Calibri" pitchFamily="34" charset="0"/>
                <a:cs typeface="Arial" pitchFamily="34" charset="0"/>
              </a:rPr>
            </a:br>
            <a:r>
              <a:rPr kumimoji="0" lang="en-US" sz="24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You must provide good quality acceptable to the meat and its products to the consumer and must be the meat</a:t>
            </a:r>
            <a:r>
              <a:rPr kumimoji="0" lang="en-US" sz="2400" b="0" i="0" u="none" strike="noStrike" cap="none" normalizeH="0" dirty="0" smtClean="0">
                <a:ln>
                  <a:noFill/>
                </a:ln>
                <a:solidFill>
                  <a:srgbClr val="FF0000"/>
                </a:solidFill>
                <a:effectLst/>
                <a:latin typeface="Arial" pitchFamily="34" charset="0"/>
                <a:ea typeface="Calibri" pitchFamily="34" charset="0"/>
                <a:cs typeface="Arial" pitchFamily="34" charset="0"/>
              </a:rPr>
              <a:t> :-                      </a:t>
            </a:r>
            <a:r>
              <a:rPr kumimoji="0" lang="en-US" sz="24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 </a:t>
            </a:r>
            <a:r>
              <a:rPr kumimoji="0" lang="en-US" sz="2400" b="0" i="0" u="none" strike="noStrike" cap="none" normalizeH="0" baseline="0" dirty="0" smtClean="0">
                <a:ln>
                  <a:noFill/>
                </a:ln>
                <a:solidFill>
                  <a:schemeClr val="accent3">
                    <a:lumMod val="50000"/>
                  </a:schemeClr>
                </a:solidFill>
                <a:effectLst/>
                <a:latin typeface="Arial" pitchFamily="34" charset="0"/>
                <a:ea typeface="Calibri" pitchFamily="34" charset="0"/>
                <a:cs typeface="Arial" pitchFamily="34" charset="0"/>
              </a:rPr>
              <a:t>(1) Free of taste or odor non-acceptable.                                                      (2) Conform to the specifications sound even consumer refused</a:t>
            </a:r>
            <a:r>
              <a:rPr kumimoji="0" lang="en-US" sz="2400" b="0" i="0" u="none" strike="noStrike" cap="none" normalizeH="0" dirty="0" smtClean="0">
                <a:ln>
                  <a:noFill/>
                </a:ln>
                <a:solidFill>
                  <a:schemeClr val="accent3">
                    <a:lumMod val="50000"/>
                  </a:schemeClr>
                </a:solidFill>
                <a:effectLst/>
                <a:latin typeface="Arial" pitchFamily="34" charset="0"/>
                <a:ea typeface="Calibri" pitchFamily="34" charset="0"/>
                <a:cs typeface="Arial" pitchFamily="34" charset="0"/>
              </a:rPr>
              <a:t> it.</a:t>
            </a:r>
            <a:r>
              <a:rPr kumimoji="0" lang="en-US" sz="2400" b="0" i="0" u="none" strike="noStrike" cap="none" normalizeH="0" baseline="0" dirty="0" smtClean="0">
                <a:ln>
                  <a:noFill/>
                </a:ln>
                <a:solidFill>
                  <a:schemeClr val="accent3">
                    <a:lumMod val="50000"/>
                  </a:schemeClr>
                </a:solidFill>
                <a:effectLst/>
                <a:latin typeface="Arial" pitchFamily="34" charset="0"/>
                <a:ea typeface="Calibri" pitchFamily="34" charset="0"/>
                <a:cs typeface="Arial" pitchFamily="34" charset="0"/>
              </a:rPr>
              <a:t> (3</a:t>
            </a:r>
            <a:r>
              <a:rPr kumimoji="0" lang="en-US" sz="2400" b="0" i="0" u="none" strike="noStrike" cap="none" normalizeH="0" baseline="0" smtClean="0">
                <a:ln>
                  <a:noFill/>
                </a:ln>
                <a:solidFill>
                  <a:schemeClr val="accent3">
                    <a:lumMod val="50000"/>
                  </a:schemeClr>
                </a:solidFill>
                <a:effectLst/>
                <a:latin typeface="Arial" pitchFamily="34" charset="0"/>
                <a:ea typeface="Calibri" pitchFamily="34" charset="0"/>
                <a:cs typeface="Arial" pitchFamily="34" charset="0"/>
              </a:rPr>
              <a:t>) Free </a:t>
            </a:r>
            <a:r>
              <a:rPr kumimoji="0" lang="en-US" sz="2400" b="0" i="0" u="none" strike="noStrike" cap="none" normalizeH="0" baseline="0" dirty="0" smtClean="0">
                <a:ln>
                  <a:noFill/>
                </a:ln>
                <a:solidFill>
                  <a:schemeClr val="accent3">
                    <a:lumMod val="50000"/>
                  </a:schemeClr>
                </a:solidFill>
                <a:effectLst/>
                <a:latin typeface="Arial" pitchFamily="34" charset="0"/>
                <a:ea typeface="Calibri" pitchFamily="34" charset="0"/>
                <a:cs typeface="Arial" pitchFamily="34" charset="0"/>
              </a:rPr>
              <a:t>of any of the diseases that may affect the individual as a result of covered(consumer) or circulation and that may be the causes of  </a:t>
            </a:r>
            <a:r>
              <a:rPr kumimoji="0" lang="en-US" sz="24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these diseases may be satisfactory germs or parasites or toxins.</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ransition>
    <p:plus/>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1"/>
          <p:cNvSpPr>
            <a:spLocks noChangeArrowheads="1"/>
          </p:cNvSpPr>
          <p:nvPr/>
        </p:nvSpPr>
        <p:spPr bwMode="auto">
          <a:xfrm>
            <a:off x="0" y="-89478"/>
            <a:ext cx="9144000" cy="69474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Definition:</a:t>
            </a:r>
            <a:br>
              <a:rPr kumimoji="0" lang="en-US" sz="2800" b="0" i="0" u="none" strike="noStrike" cap="none" normalizeH="0" baseline="0" dirty="0" smtClean="0">
                <a:ln>
                  <a:noFill/>
                </a:ln>
                <a:solidFill>
                  <a:srgbClr val="FF0000"/>
                </a:solidFill>
                <a:effectLst/>
                <a:latin typeface="Arial" pitchFamily="34" charset="0"/>
                <a:ea typeface="Calibri" pitchFamily="34" charset="0"/>
                <a:cs typeface="Arial" pitchFamily="34" charset="0"/>
              </a:rPr>
            </a:br>
            <a:r>
              <a:rPr kumimoji="0" lang="en-US" sz="28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Carcass: </a:t>
            </a:r>
            <a:r>
              <a:rPr lang="en-US" sz="2800" dirty="0" smtClean="0">
                <a:solidFill>
                  <a:schemeClr val="accent3">
                    <a:lumMod val="75000"/>
                  </a:schemeClr>
                </a:solidFill>
                <a:latin typeface="Arial" pitchFamily="34" charset="0"/>
                <a:ea typeface="Calibri" pitchFamily="34" charset="0"/>
                <a:cs typeface="Arial" pitchFamily="34" charset="0"/>
              </a:rPr>
              <a:t>I</a:t>
            </a:r>
            <a:r>
              <a:rPr kumimoji="0" lang="en-US" sz="2800" b="0" i="0" u="none" strike="noStrike" cap="none" normalizeH="0" baseline="0" dirty="0" smtClean="0">
                <a:ln>
                  <a:noFill/>
                </a:ln>
                <a:solidFill>
                  <a:schemeClr val="accent3">
                    <a:lumMod val="75000"/>
                  </a:schemeClr>
                </a:solidFill>
                <a:effectLst/>
                <a:latin typeface="Arial" pitchFamily="34" charset="0"/>
                <a:ea typeface="Calibri" pitchFamily="34" charset="0"/>
                <a:cs typeface="Arial" pitchFamily="34" charset="0"/>
              </a:rPr>
              <a:t>s the full body of the animal  meat after slaughter </a:t>
            </a:r>
            <a:r>
              <a:rPr lang="en-US" sz="2800" dirty="0" smtClean="0">
                <a:solidFill>
                  <a:schemeClr val="accent3">
                    <a:lumMod val="75000"/>
                  </a:schemeClr>
                </a:solidFill>
                <a:latin typeface="Arial" pitchFamily="34" charset="0"/>
                <a:ea typeface="Calibri" pitchFamily="34" charset="0"/>
                <a:cs typeface="Arial" pitchFamily="34" charset="0"/>
              </a:rPr>
              <a:t>&amp;</a:t>
            </a:r>
            <a:r>
              <a:rPr kumimoji="0" lang="en-US" sz="2800" b="0" i="0" u="none" strike="noStrike" cap="none" normalizeH="0" dirty="0" smtClean="0">
                <a:ln>
                  <a:noFill/>
                </a:ln>
                <a:solidFill>
                  <a:schemeClr val="accent3">
                    <a:lumMod val="75000"/>
                  </a:schemeClr>
                </a:solidFill>
                <a:effectLst/>
                <a:latin typeface="Arial" pitchFamily="34" charset="0"/>
                <a:ea typeface="Calibri" pitchFamily="34" charset="0"/>
                <a:cs typeface="Arial" pitchFamily="34" charset="0"/>
              </a:rPr>
              <a:t> bleeding and</a:t>
            </a:r>
            <a:r>
              <a:rPr kumimoji="0" lang="en-US" sz="2800" b="0" i="0" u="none" strike="noStrike" cap="none" normalizeH="0" baseline="0" dirty="0" smtClean="0">
                <a:ln>
                  <a:noFill/>
                </a:ln>
                <a:solidFill>
                  <a:schemeClr val="accent3">
                    <a:lumMod val="75000"/>
                  </a:schemeClr>
                </a:solidFill>
                <a:effectLst/>
                <a:latin typeface="Arial" pitchFamily="34" charset="0"/>
                <a:ea typeface="Calibri" pitchFamily="34" charset="0"/>
                <a:cs typeface="Arial" pitchFamily="34" charset="0"/>
              </a:rPr>
              <a:t> herald the completion of the process and remove the entrails and limbs at the end of the comb the front and back and the remove the head and tail and the udder and skin. </a:t>
            </a:r>
            <a:r>
              <a:rPr kumimoji="0" lang="en-US" sz="28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
            </a:r>
            <a:br>
              <a:rPr kumimoji="0" lang="en-US" sz="2800" b="0" i="0" u="none" strike="noStrike" cap="none" normalizeH="0" baseline="0" dirty="0" smtClean="0">
                <a:ln>
                  <a:noFill/>
                </a:ln>
                <a:solidFill>
                  <a:srgbClr val="FF0000"/>
                </a:solidFill>
                <a:effectLst/>
                <a:latin typeface="Arial" pitchFamily="34" charset="0"/>
                <a:ea typeface="Calibri" pitchFamily="34" charset="0"/>
                <a:cs typeface="Arial" pitchFamily="34" charset="0"/>
              </a:rPr>
            </a:br>
            <a:r>
              <a:rPr kumimoji="0" lang="en-US" sz="28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Waste carcass (Offal</a:t>
            </a:r>
            <a:r>
              <a:rPr kumimoji="0" lang="en-US" sz="2800" b="0" i="0" u="none" strike="noStrike" cap="none" normalizeH="0" baseline="0" dirty="0" smtClean="0">
                <a:ln>
                  <a:noFill/>
                </a:ln>
                <a:solidFill>
                  <a:srgbClr val="FF0000"/>
                </a:solidFill>
                <a:effectLst/>
                <a:latin typeface="Calibri"/>
                <a:ea typeface="Calibri" pitchFamily="34" charset="0"/>
                <a:cs typeface="Arial" pitchFamily="34" charset="0"/>
              </a:rPr>
              <a:t>’</a:t>
            </a:r>
            <a:r>
              <a:rPr kumimoji="0" lang="en-US" sz="28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s):</a:t>
            </a:r>
            <a:r>
              <a:rPr kumimoji="0" lang="ar-IQ" sz="28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نفايات الذبيحة </a:t>
            </a:r>
            <a:r>
              <a:rPr kumimoji="0" lang="en-US" sz="28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
            </a:r>
            <a:br>
              <a:rPr kumimoji="0" lang="en-US" sz="2800" b="0" i="0" u="none" strike="noStrike" cap="none" normalizeH="0" baseline="0" dirty="0" smtClean="0">
                <a:ln>
                  <a:noFill/>
                </a:ln>
                <a:solidFill>
                  <a:srgbClr val="FF0000"/>
                </a:solidFill>
                <a:effectLst/>
                <a:latin typeface="Arial" pitchFamily="34" charset="0"/>
                <a:ea typeface="Calibri" pitchFamily="34" charset="0"/>
                <a:cs typeface="Arial" pitchFamily="34" charset="0"/>
              </a:rPr>
            </a:br>
            <a:r>
              <a:rPr kumimoji="0" lang="en-US" sz="2800" b="0" i="0" u="none" strike="noStrike" cap="none" normalizeH="0" baseline="0" dirty="0" smtClean="0">
                <a:ln>
                  <a:noFill/>
                </a:ln>
                <a:solidFill>
                  <a:schemeClr val="accent4">
                    <a:lumMod val="50000"/>
                  </a:schemeClr>
                </a:solidFill>
                <a:effectLst/>
                <a:latin typeface="Arial" pitchFamily="34" charset="0"/>
                <a:ea typeface="Calibri" pitchFamily="34" charset="0"/>
                <a:cs typeface="Arial" pitchFamily="34" charset="0"/>
              </a:rPr>
              <a:t>It means the soft flesh of the tower is in the sacrificial even if it is connected by a natural connection.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Viscera:</a:t>
            </a:r>
            <a:r>
              <a:rPr kumimoji="0" lang="ar-IQ" sz="28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الأحشاء </a:t>
            </a:r>
            <a:r>
              <a:rPr kumimoji="0" lang="en-US" sz="28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
            </a:r>
            <a:br>
              <a:rPr kumimoji="0" lang="en-US" sz="2800" b="0" i="0" u="none" strike="noStrike" cap="none" normalizeH="0" baseline="0" dirty="0" smtClean="0">
                <a:ln>
                  <a:noFill/>
                </a:ln>
                <a:solidFill>
                  <a:srgbClr val="FF0000"/>
                </a:solidFill>
                <a:effectLst/>
                <a:latin typeface="Arial" pitchFamily="34" charset="0"/>
                <a:ea typeface="Calibri" pitchFamily="34" charset="0"/>
                <a:cs typeface="Arial" pitchFamily="34" charset="0"/>
              </a:rPr>
            </a:br>
            <a:r>
              <a:rPr kumimoji="0" lang="en-US" sz="2800" b="0" i="0" u="none" strike="noStrike" cap="none" normalizeH="0" baseline="0" dirty="0" smtClean="0">
                <a:ln>
                  <a:noFill/>
                </a:ln>
                <a:solidFill>
                  <a:schemeClr val="accent6">
                    <a:lumMod val="50000"/>
                  </a:schemeClr>
                </a:solidFill>
                <a:effectLst/>
                <a:latin typeface="Arial" pitchFamily="34" charset="0"/>
                <a:ea typeface="Calibri" pitchFamily="34" charset="0"/>
                <a:cs typeface="Arial" pitchFamily="34" charset="0"/>
              </a:rPr>
              <a:t>Waste is </a:t>
            </a:r>
            <a:r>
              <a:rPr lang="en-US" sz="2800" dirty="0" smtClean="0">
                <a:solidFill>
                  <a:schemeClr val="accent6">
                    <a:lumMod val="50000"/>
                  </a:schemeClr>
                </a:solidFill>
                <a:latin typeface="Arial" pitchFamily="34" charset="0"/>
                <a:ea typeface="Calibri" pitchFamily="34" charset="0"/>
                <a:cs typeface="Arial" pitchFamily="34" charset="0"/>
              </a:rPr>
              <a:t>present</a:t>
            </a:r>
            <a:r>
              <a:rPr kumimoji="0" lang="en-US" sz="2800" b="0" i="0" u="none" strike="noStrike" cap="none" normalizeH="0" baseline="0" dirty="0" smtClean="0">
                <a:ln>
                  <a:noFill/>
                </a:ln>
                <a:solidFill>
                  <a:schemeClr val="accent6">
                    <a:lumMod val="50000"/>
                  </a:schemeClr>
                </a:solidFill>
                <a:effectLst/>
                <a:latin typeface="Arial" pitchFamily="34" charset="0"/>
                <a:ea typeface="Calibri" pitchFamily="34" charset="0"/>
                <a:cs typeface="Arial" pitchFamily="34" charset="0"/>
              </a:rPr>
              <a:t> in the thoracic and abdominal region and pelvis, as well as include the esophagus and trachea.                                                                                       </a:t>
            </a:r>
            <a:r>
              <a:rPr lang="en-US" sz="2800" dirty="0" smtClean="0">
                <a:solidFill>
                  <a:srgbClr val="FF0000"/>
                </a:solidFill>
                <a:latin typeface="Arial" pitchFamily="34" charset="0"/>
                <a:ea typeface="Calibri" pitchFamily="34" charset="0"/>
                <a:cs typeface="Arial" pitchFamily="34" charset="0"/>
              </a:rPr>
              <a:t>Pluck:</a:t>
            </a:r>
            <a:r>
              <a:rPr lang="en-US" sz="2800" dirty="0" smtClean="0">
                <a:solidFill>
                  <a:schemeClr val="accent6">
                    <a:lumMod val="50000"/>
                  </a:schemeClr>
                </a:solidFill>
                <a:latin typeface="Arial" pitchFamily="34" charset="0"/>
                <a:ea typeface="Calibri" pitchFamily="34" charset="0"/>
                <a:cs typeface="Arial" pitchFamily="34" charset="0"/>
              </a:rPr>
              <a:t> </a:t>
            </a:r>
            <a:r>
              <a:rPr lang="en-US" sz="2800" dirty="0" smtClean="0">
                <a:solidFill>
                  <a:srgbClr val="FF0000"/>
                </a:solidFill>
                <a:latin typeface="Arial" pitchFamily="34" charset="0"/>
                <a:ea typeface="Calibri" pitchFamily="34" charset="0"/>
                <a:cs typeface="Arial" pitchFamily="34" charset="0"/>
              </a:rPr>
              <a:t> </a:t>
            </a:r>
            <a:r>
              <a:rPr lang="ar-IQ" sz="2800" dirty="0" smtClean="0">
                <a:solidFill>
                  <a:srgbClr val="FF0000"/>
                </a:solidFill>
                <a:latin typeface="Arial" pitchFamily="34" charset="0"/>
                <a:ea typeface="Calibri" pitchFamily="34" charset="0"/>
                <a:cs typeface="Arial" pitchFamily="34" charset="0"/>
              </a:rPr>
              <a:t>معلاك </a:t>
            </a:r>
            <a:r>
              <a:rPr lang="en-US" sz="2800" dirty="0" smtClean="0">
                <a:solidFill>
                  <a:schemeClr val="accent6">
                    <a:lumMod val="50000"/>
                  </a:schemeClr>
                </a:solidFill>
                <a:latin typeface="Arial" pitchFamily="34" charset="0"/>
                <a:ea typeface="Calibri" pitchFamily="34" charset="0"/>
                <a:cs typeface="Arial" pitchFamily="34" charset="0"/>
              </a:rPr>
              <a:t>                                                                                           Include esophagus ,trachea,</a:t>
            </a:r>
            <a:r>
              <a:rPr lang="ar-IQ" sz="2800" dirty="0" smtClean="0">
                <a:solidFill>
                  <a:schemeClr val="accent6">
                    <a:lumMod val="50000"/>
                  </a:schemeClr>
                </a:solidFill>
                <a:latin typeface="Arial" pitchFamily="34" charset="0"/>
                <a:ea typeface="Calibri" pitchFamily="34" charset="0"/>
                <a:cs typeface="Arial" pitchFamily="34" charset="0"/>
              </a:rPr>
              <a:t> </a:t>
            </a:r>
            <a:r>
              <a:rPr lang="en-US" sz="2800" dirty="0" smtClean="0">
                <a:solidFill>
                  <a:schemeClr val="accent6">
                    <a:lumMod val="50000"/>
                  </a:schemeClr>
                </a:solidFill>
                <a:latin typeface="Arial" pitchFamily="34" charset="0"/>
                <a:ea typeface="Calibri" pitchFamily="34" charset="0"/>
                <a:cs typeface="Arial" pitchFamily="34" charset="0"/>
              </a:rPr>
              <a:t>lung,</a:t>
            </a:r>
            <a:r>
              <a:rPr lang="ar-IQ" sz="2800" dirty="0" smtClean="0">
                <a:solidFill>
                  <a:schemeClr val="accent6">
                    <a:lumMod val="50000"/>
                  </a:schemeClr>
                </a:solidFill>
                <a:latin typeface="Arial" pitchFamily="34" charset="0"/>
                <a:ea typeface="Calibri" pitchFamily="34" charset="0"/>
                <a:cs typeface="Arial" pitchFamily="34" charset="0"/>
              </a:rPr>
              <a:t> </a:t>
            </a:r>
            <a:r>
              <a:rPr lang="en-US" sz="2800" dirty="0" smtClean="0">
                <a:solidFill>
                  <a:schemeClr val="accent6">
                    <a:lumMod val="50000"/>
                  </a:schemeClr>
                </a:solidFill>
                <a:latin typeface="Arial" pitchFamily="34" charset="0"/>
                <a:ea typeface="Calibri" pitchFamily="34" charset="0"/>
                <a:cs typeface="Arial" pitchFamily="34" charset="0"/>
              </a:rPr>
              <a:t>heart and</a:t>
            </a:r>
            <a:r>
              <a:rPr lang="ar-IQ" sz="2800" dirty="0" smtClean="0">
                <a:solidFill>
                  <a:schemeClr val="accent6">
                    <a:lumMod val="50000"/>
                  </a:schemeClr>
                </a:solidFill>
                <a:latin typeface="Arial" pitchFamily="34" charset="0"/>
                <a:ea typeface="Calibri" pitchFamily="34" charset="0"/>
                <a:cs typeface="Arial" pitchFamily="34" charset="0"/>
              </a:rPr>
              <a:t>/</a:t>
            </a:r>
            <a:r>
              <a:rPr lang="en-US" sz="2800" dirty="0" smtClean="0">
                <a:solidFill>
                  <a:schemeClr val="accent6">
                    <a:lumMod val="50000"/>
                  </a:schemeClr>
                </a:solidFill>
                <a:latin typeface="Arial" pitchFamily="34" charset="0"/>
                <a:ea typeface="Calibri" pitchFamily="34" charset="0"/>
                <a:cs typeface="Arial" pitchFamily="34" charset="0"/>
              </a:rPr>
              <a:t>or liver .</a:t>
            </a:r>
            <a:r>
              <a:rPr kumimoji="0" lang="en-US" sz="2800" b="0" i="0" u="none" strike="noStrike" cap="none" normalizeH="0" baseline="0" dirty="0" smtClean="0">
                <a:ln>
                  <a:noFill/>
                </a:ln>
                <a:solidFill>
                  <a:schemeClr val="accent6">
                    <a:lumMod val="50000"/>
                  </a:schemeClr>
                </a:solidFill>
                <a:effectLst/>
                <a:latin typeface="Arial" pitchFamily="34" charset="0"/>
                <a:ea typeface="Calibri" pitchFamily="34" charset="0"/>
                <a:cs typeface="Arial" pitchFamily="34" charset="0"/>
              </a:rPr>
              <a:t>                                                                                                          </a:t>
            </a:r>
            <a:r>
              <a:rPr kumimoji="0" lang="en-US" sz="1100" b="0" i="0" u="none" strike="noStrike" cap="none" normalizeH="0" baseline="0" dirty="0" smtClean="0">
                <a:ln>
                  <a:noFill/>
                </a:ln>
                <a:solidFill>
                  <a:srgbClr val="222222"/>
                </a:solidFill>
                <a:effectLst/>
                <a:latin typeface="Arial" pitchFamily="34" charset="0"/>
                <a:ea typeface="Calibri"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ell\Desktop\مادة الصحة العامة البيطرية\صور امراض الصحة العامة اعداد د. احمد الشديدي\السل\1 (2).jpg"/>
          <p:cNvPicPr>
            <a:picLocks noChangeAspect="1" noChangeArrowheads="1"/>
          </p:cNvPicPr>
          <p:nvPr/>
        </p:nvPicPr>
        <p:blipFill>
          <a:blip r:embed="rId2" cstate="print"/>
          <a:srcRect/>
          <a:stretch>
            <a:fillRect/>
          </a:stretch>
        </p:blipFill>
        <p:spPr bwMode="auto">
          <a:xfrm>
            <a:off x="357158" y="357166"/>
            <a:ext cx="8572560" cy="6000792"/>
          </a:xfrm>
          <a:prstGeom prst="rect">
            <a:avLst/>
          </a:prstGeom>
          <a:noFill/>
        </p:spPr>
      </p:pic>
    </p:spTree>
  </p:cSld>
  <p:clrMapOvr>
    <a:masterClrMapping/>
  </p:clrMapOvr>
  <p:transition>
    <p:plus/>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1"/>
          <p:cNvSpPr>
            <a:spLocks noChangeArrowheads="1"/>
          </p:cNvSpPr>
          <p:nvPr/>
        </p:nvSpPr>
        <p:spPr bwMode="auto">
          <a:xfrm>
            <a:off x="0" y="571480"/>
            <a:ext cx="91440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Kinds of animals that are slaughtered in Iraq:</a:t>
            </a:r>
            <a:r>
              <a:rPr kumimoji="0" lang="en-US" sz="2800" b="0" i="0" u="none" strike="noStrike" cap="none" normalizeH="0" baseline="0" dirty="0" smtClean="0">
                <a:ln>
                  <a:noFill/>
                </a:ln>
                <a:solidFill>
                  <a:schemeClr val="tx2">
                    <a:lumMod val="60000"/>
                    <a:lumOff val="40000"/>
                  </a:schemeClr>
                </a:solidFill>
                <a:effectLst/>
                <a:latin typeface="Arial" pitchFamily="34" charset="0"/>
                <a:ea typeface="Calibri" pitchFamily="34" charset="0"/>
                <a:cs typeface="Arial" pitchFamily="34" charset="0"/>
              </a:rPr>
              <a:t/>
            </a:r>
            <a:br>
              <a:rPr kumimoji="0" lang="en-US" sz="2800" b="0" i="0" u="none" strike="noStrike" cap="none" normalizeH="0" baseline="0" dirty="0" smtClean="0">
                <a:ln>
                  <a:noFill/>
                </a:ln>
                <a:solidFill>
                  <a:schemeClr val="tx2">
                    <a:lumMod val="60000"/>
                    <a:lumOff val="40000"/>
                  </a:schemeClr>
                </a:solidFill>
                <a:effectLst/>
                <a:latin typeface="Arial" pitchFamily="34" charset="0"/>
                <a:ea typeface="Calibri" pitchFamily="34" charset="0"/>
                <a:cs typeface="Arial" pitchFamily="34" charset="0"/>
              </a:rPr>
            </a:br>
            <a:r>
              <a:rPr kumimoji="0" lang="en-US" sz="2800" b="0" i="0" u="none" strike="noStrike" cap="none" normalizeH="0" baseline="0" dirty="0" smtClean="0">
                <a:ln>
                  <a:noFill/>
                </a:ln>
                <a:solidFill>
                  <a:schemeClr val="tx2">
                    <a:lumMod val="60000"/>
                    <a:lumOff val="40000"/>
                  </a:schemeClr>
                </a:solidFill>
                <a:effectLst/>
                <a:latin typeface="Arial" pitchFamily="34" charset="0"/>
                <a:ea typeface="Calibri" pitchFamily="34" charset="0"/>
                <a:cs typeface="Arial" pitchFamily="34" charset="0"/>
              </a:rPr>
              <a:t>Is from cattle ,sheep, goats and camels as well as</a:t>
            </a:r>
            <a:r>
              <a:rPr kumimoji="0" lang="en-US" sz="2400" b="0" i="0" u="none" strike="noStrike" cap="none" normalizeH="0" baseline="0" dirty="0" smtClean="0">
                <a:ln>
                  <a:noFill/>
                </a:ln>
                <a:solidFill>
                  <a:schemeClr val="tx2">
                    <a:lumMod val="60000"/>
                    <a:lumOff val="40000"/>
                  </a:schemeClr>
                </a:solidFill>
                <a:effectLst/>
                <a:latin typeface="Arial" pitchFamily="34" charset="0"/>
                <a:ea typeface="Calibri" pitchFamily="34" charset="0"/>
                <a:cs typeface="Arial" pitchFamily="34" charset="0"/>
              </a:rPr>
              <a:t> poultry. </a:t>
            </a:r>
            <a:r>
              <a:rPr kumimoji="0" lang="en-US" b="0" i="0" u="none" strike="noStrike" cap="none" normalizeH="0" baseline="0" dirty="0" smtClean="0">
                <a:ln>
                  <a:noFill/>
                </a:ln>
                <a:solidFill>
                  <a:schemeClr val="tx2">
                    <a:lumMod val="60000"/>
                    <a:lumOff val="40000"/>
                  </a:schemeClr>
                </a:solidFill>
                <a:effectLst/>
                <a:latin typeface="Arial" pitchFamily="34" charset="0"/>
                <a:ea typeface="Calibri" pitchFamily="34" charset="0"/>
                <a:cs typeface="Arial" pitchFamily="34" charset="0"/>
              </a:rPr>
              <a:t>                                                                                                                                                                                            </a:t>
            </a:r>
          </a:p>
          <a:p>
            <a:pPr marL="0" marR="0" lvl="0" indent="0" algn="l" defTabSz="91440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Carcass fit for human consumption:</a:t>
            </a:r>
            <a:r>
              <a:rPr kumimoji="0" lang="en-US" sz="24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
            </a:r>
            <a:br>
              <a:rPr kumimoji="0" lang="en-US" sz="24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br>
            <a:r>
              <a:rPr kumimoji="0" lang="en-US" sz="24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Production carcasses clean and fit for human consumption, should be considered and the application of the following bases:</a:t>
            </a:r>
            <a:br>
              <a:rPr kumimoji="0" lang="en-US" sz="24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br>
            <a:r>
              <a:rPr kumimoji="0" lang="en-US" sz="24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1-Maintaining</a:t>
            </a:r>
            <a:r>
              <a:rPr kumimoji="0" lang="ar-IQ" sz="24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الحفاظ </a:t>
            </a:r>
            <a:r>
              <a:rPr kumimoji="0" lang="en-US" sz="24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 the health of animal flesh during his upbringing and care of it when you move it and harboring</a:t>
            </a:r>
            <a:r>
              <a:rPr lang="ar-IQ" sz="2400" dirty="0" smtClean="0">
                <a:solidFill>
                  <a:schemeClr val="tx1">
                    <a:lumMod val="95000"/>
                    <a:lumOff val="5000"/>
                  </a:schemeClr>
                </a:solidFill>
                <a:latin typeface="Arial" pitchFamily="34" charset="0"/>
                <a:ea typeface="Calibri" pitchFamily="34" charset="0"/>
                <a:cs typeface="Arial" pitchFamily="34" charset="0"/>
              </a:rPr>
              <a:t>إيواءه</a:t>
            </a:r>
            <a:r>
              <a:rPr kumimoji="0" lang="en-US" sz="24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 and prepare for the slaughter.</a:t>
            </a:r>
            <a:br>
              <a:rPr kumimoji="0" lang="en-US" sz="24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br>
            <a:r>
              <a:rPr kumimoji="0" lang="en-US" sz="24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2-Rationalize or minimize the use of drugs and chemicals on the farm and to refrain from giving medicines, especially antibiotics life before slaughter period of time depending on the type of medication.  </a:t>
            </a:r>
            <a:r>
              <a:rPr kumimoji="0" lang="ar-IQ" sz="24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تقليل استخدام الادويه والكيمياويات</a:t>
            </a:r>
            <a:r>
              <a:rPr kumimoji="0" lang="en-US" sz="24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                                                                                                                                    3. The establishment of the slaughter</a:t>
            </a:r>
            <a:r>
              <a:rPr kumimoji="0" lang="en-US" sz="2400" b="0" i="0" u="none" strike="noStrike" cap="none" normalizeH="0" dirty="0" smtClean="0">
                <a:ln>
                  <a:noFill/>
                </a:ln>
                <a:solidFill>
                  <a:schemeClr val="tx1">
                    <a:lumMod val="95000"/>
                    <a:lumOff val="5000"/>
                  </a:schemeClr>
                </a:solidFill>
                <a:effectLst/>
                <a:latin typeface="Arial" pitchFamily="34" charset="0"/>
                <a:ea typeface="Calibri" pitchFamily="34" charset="0"/>
                <a:cs typeface="Arial" pitchFamily="34" charset="0"/>
              </a:rPr>
              <a:t> house</a:t>
            </a:r>
            <a:r>
              <a:rPr kumimoji="0" lang="en-US" sz="24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 Health.</a:t>
            </a:r>
            <a:r>
              <a:rPr kumimoji="0" lang="ar-IQ" sz="24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إنشاء مجازر حديثه</a:t>
            </a:r>
            <a:r>
              <a:rPr kumimoji="0" lang="en-US" sz="24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
            </a:r>
            <a:br>
              <a:rPr kumimoji="0" lang="en-US" sz="24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br>
            <a:r>
              <a:rPr kumimoji="0" lang="en-US" b="0" i="0" u="none" strike="noStrike" cap="none" normalizeH="0" baseline="0" dirty="0" smtClean="0">
                <a:ln>
                  <a:noFill/>
                </a:ln>
                <a:solidFill>
                  <a:srgbClr val="222222"/>
                </a:solidFill>
                <a:effectLst/>
                <a:latin typeface="Arial" pitchFamily="34" charset="0"/>
                <a:ea typeface="Calibri" pitchFamily="34" charset="0"/>
                <a:cs typeface="Arial" pitchFamily="34" charset="0"/>
              </a:rPr>
              <a:t/>
            </a:r>
            <a:br>
              <a:rPr kumimoji="0" lang="en-US" b="0" i="0" u="none" strike="noStrike" cap="none" normalizeH="0" baseline="0" dirty="0" smtClean="0">
                <a:ln>
                  <a:noFill/>
                </a:ln>
                <a:solidFill>
                  <a:srgbClr val="222222"/>
                </a:solidFill>
                <a:effectLst/>
                <a:latin typeface="Arial" pitchFamily="34" charset="0"/>
                <a:ea typeface="Calibri" pitchFamily="34" charset="0"/>
                <a:cs typeface="Arial" pitchFamily="34" charset="0"/>
              </a:rPr>
            </a:b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sh dir="d"/>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5720" y="285729"/>
            <a:ext cx="8643998" cy="5509200"/>
          </a:xfrm>
          <a:prstGeom prst="rect">
            <a:avLst/>
          </a:prstGeom>
        </p:spPr>
        <p:txBody>
          <a:bodyPr wrap="square">
            <a:spAutoFit/>
          </a:bodyPr>
          <a:lstStyle/>
          <a:p>
            <a:r>
              <a:rPr lang="en-US" sz="3200" dirty="0" smtClean="0">
                <a:solidFill>
                  <a:srgbClr val="002060"/>
                </a:solidFill>
              </a:rPr>
              <a:t>4-Correct application of the laws and regulations relating to the health of the meat.</a:t>
            </a:r>
            <a:endParaRPr lang="ar-IQ" sz="3200" dirty="0" smtClean="0">
              <a:solidFill>
                <a:srgbClr val="002060"/>
              </a:solidFill>
            </a:endParaRPr>
          </a:p>
          <a:p>
            <a:r>
              <a:rPr lang="ar-IQ" sz="3200" dirty="0" smtClean="0">
                <a:solidFill>
                  <a:srgbClr val="002060"/>
                </a:solidFill>
              </a:rPr>
              <a:t>التطبيق  الصحيح للقوانين والانظمه </a:t>
            </a:r>
            <a:r>
              <a:rPr lang="ar-IQ" sz="3200" dirty="0" err="1" smtClean="0">
                <a:solidFill>
                  <a:srgbClr val="002060"/>
                </a:solidFill>
              </a:rPr>
              <a:t>المتعلقه</a:t>
            </a:r>
            <a:r>
              <a:rPr lang="ar-IQ" sz="3200" dirty="0" smtClean="0">
                <a:solidFill>
                  <a:srgbClr val="002060"/>
                </a:solidFill>
              </a:rPr>
              <a:t> بصحة اللحوم</a:t>
            </a:r>
            <a:r>
              <a:rPr lang="en-US" sz="3200" dirty="0" smtClean="0">
                <a:solidFill>
                  <a:srgbClr val="002060"/>
                </a:solidFill>
              </a:rPr>
              <a:t/>
            </a:r>
            <a:br>
              <a:rPr lang="en-US" sz="3200" dirty="0" smtClean="0">
                <a:solidFill>
                  <a:srgbClr val="002060"/>
                </a:solidFill>
              </a:rPr>
            </a:br>
            <a:r>
              <a:rPr lang="en-US" sz="3200" dirty="0" smtClean="0">
                <a:solidFill>
                  <a:srgbClr val="002060"/>
                </a:solidFill>
              </a:rPr>
              <a:t>5. Provide a cadre of trainees and specialists from veterinarians and assistants in the field of health of meat and its products.</a:t>
            </a:r>
            <a:endParaRPr lang="ar-IQ" sz="3200" dirty="0" smtClean="0">
              <a:solidFill>
                <a:srgbClr val="002060"/>
              </a:solidFill>
            </a:endParaRPr>
          </a:p>
          <a:p>
            <a:r>
              <a:rPr lang="ar-IQ" sz="3200" dirty="0" smtClean="0">
                <a:solidFill>
                  <a:srgbClr val="002060"/>
                </a:solidFill>
              </a:rPr>
              <a:t>توفير كادر من المتدربين والمتخصص من الأطباء البيطريين</a:t>
            </a:r>
            <a:r>
              <a:rPr lang="en-US" sz="3200" dirty="0" smtClean="0">
                <a:solidFill>
                  <a:srgbClr val="002060"/>
                </a:solidFill>
              </a:rPr>
              <a:t>                                                                                                                 6-Maintain a high level of public health in the places of treatment and handling of meat and its products and methods of transport, storage and ways to use them. </a:t>
            </a:r>
            <a:endParaRPr lang="en-US" sz="3200" dirty="0">
              <a:solidFill>
                <a:srgbClr val="002060"/>
              </a:solidFill>
            </a:endParaRPr>
          </a:p>
        </p:txBody>
      </p:sp>
    </p:spTree>
  </p:cSld>
  <p:clrMapOvr>
    <a:masterClrMapping/>
  </p:clrMapOvr>
  <p:transition>
    <p:newsflash/>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315835"/>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accent5">
                    <a:lumMod val="50000"/>
                  </a:schemeClr>
                </a:solidFill>
                <a:effectLst/>
                <a:latin typeface="Arial" pitchFamily="34" charset="0"/>
                <a:ea typeface="Calibri" pitchFamily="34" charset="0"/>
                <a:cs typeface="Arial" pitchFamily="34" charset="0"/>
              </a:rPr>
              <a:t>7. The purpose of the application of the foundations of this is:</a:t>
            </a:r>
            <a:r>
              <a:rPr kumimoji="0" lang="ar-IQ" sz="3600" b="0" i="0" u="none" strike="noStrike" cap="none" normalizeH="0" baseline="0" dirty="0" smtClean="0">
                <a:ln>
                  <a:noFill/>
                </a:ln>
                <a:solidFill>
                  <a:schemeClr val="accent5">
                    <a:lumMod val="50000"/>
                  </a:schemeClr>
                </a:solidFill>
                <a:effectLst/>
                <a:latin typeface="Arial" pitchFamily="34" charset="0"/>
                <a:ea typeface="Calibri" pitchFamily="34" charset="0"/>
                <a:cs typeface="Arial" pitchFamily="34" charset="0"/>
              </a:rPr>
              <a:t>الهدف من تطبيق الأسس</a:t>
            </a:r>
            <a:r>
              <a:rPr kumimoji="0" lang="en-US" sz="3600" b="0" i="0" u="none" strike="noStrike" cap="none" normalizeH="0" baseline="0" dirty="0" smtClean="0">
                <a:ln>
                  <a:noFill/>
                </a:ln>
                <a:solidFill>
                  <a:schemeClr val="accent5">
                    <a:lumMod val="50000"/>
                  </a:schemeClr>
                </a:solidFill>
                <a:effectLst/>
                <a:latin typeface="Arial" pitchFamily="34" charset="0"/>
                <a:ea typeface="Calibri" pitchFamily="34" charset="0"/>
                <a:cs typeface="Arial" pitchFamily="34" charset="0"/>
              </a:rPr>
              <a:t>                                                             (A ):Consumer protection and protect him from diseases that can be transmitted through meat.</a:t>
            </a:r>
            <a:r>
              <a:rPr kumimoji="0" lang="en-US" sz="3600" b="0" i="0" u="none" strike="noStrike" cap="none" normalizeH="0" dirty="0" smtClean="0">
                <a:ln>
                  <a:noFill/>
                </a:ln>
                <a:solidFill>
                  <a:schemeClr val="accent5">
                    <a:lumMod val="50000"/>
                  </a:schemeClr>
                </a:solidFill>
                <a:effectLst/>
                <a:latin typeface="Arial" pitchFamily="34" charset="0"/>
                <a:ea typeface="Calibri" pitchFamily="34" charset="0"/>
                <a:cs typeface="Arial" pitchFamily="34" charset="0"/>
              </a:rPr>
              <a:t>  </a:t>
            </a:r>
            <a:r>
              <a:rPr kumimoji="0" lang="ar-IQ" sz="3600" b="0" i="0" u="none" strike="noStrike" cap="none" normalizeH="0" dirty="0" smtClean="0">
                <a:ln>
                  <a:noFill/>
                </a:ln>
                <a:solidFill>
                  <a:schemeClr val="accent5">
                    <a:lumMod val="50000"/>
                  </a:schemeClr>
                </a:solidFill>
                <a:effectLst/>
                <a:latin typeface="Arial" pitchFamily="34" charset="0"/>
                <a:ea typeface="Calibri" pitchFamily="34" charset="0"/>
                <a:cs typeface="Arial" pitchFamily="34" charset="0"/>
              </a:rPr>
              <a:t>حماية المستهلك من </a:t>
            </a:r>
            <a:r>
              <a:rPr kumimoji="0" lang="ar-IQ" sz="3600" b="0" i="0" u="none" strike="noStrike" cap="none" normalizeH="0" dirty="0" err="1" smtClean="0">
                <a:ln>
                  <a:noFill/>
                </a:ln>
                <a:solidFill>
                  <a:schemeClr val="accent5">
                    <a:lumMod val="50000"/>
                  </a:schemeClr>
                </a:solidFill>
                <a:effectLst/>
                <a:latin typeface="Arial" pitchFamily="34" charset="0"/>
                <a:ea typeface="Calibri" pitchFamily="34" charset="0"/>
                <a:cs typeface="Arial" pitchFamily="34" charset="0"/>
              </a:rPr>
              <a:t>الآمراض</a:t>
            </a:r>
            <a:r>
              <a:rPr kumimoji="0" lang="en-US" sz="3600" b="0" i="0" u="none" strike="noStrike" cap="none" normalizeH="0" dirty="0" smtClean="0">
                <a:ln>
                  <a:noFill/>
                </a:ln>
                <a:solidFill>
                  <a:schemeClr val="accent5">
                    <a:lumMod val="50000"/>
                  </a:schemeClr>
                </a:solidFill>
                <a:effectLst/>
                <a:latin typeface="Arial" pitchFamily="34" charset="0"/>
                <a:ea typeface="Calibri" pitchFamily="34" charset="0"/>
                <a:cs typeface="Arial" pitchFamily="34" charset="0"/>
              </a:rPr>
              <a:t>                                                       </a:t>
            </a:r>
            <a:r>
              <a:rPr kumimoji="0" lang="en-US" sz="3600" b="0" i="0" u="none" strike="noStrike" cap="none" normalizeH="0" baseline="0" dirty="0" smtClean="0">
                <a:ln>
                  <a:noFill/>
                </a:ln>
                <a:solidFill>
                  <a:schemeClr val="accent5">
                    <a:lumMod val="50000"/>
                  </a:schemeClr>
                </a:solidFill>
                <a:effectLst/>
                <a:latin typeface="Arial" pitchFamily="34" charset="0"/>
                <a:ea typeface="Calibri" pitchFamily="34" charset="0"/>
                <a:cs typeface="Arial" pitchFamily="34" charset="0"/>
              </a:rPr>
              <a:t> (B):Access to the best scientific roads and health in the treatment of meat.</a:t>
            </a:r>
            <a:r>
              <a:rPr kumimoji="0" lang="ar-IQ" sz="3600" b="0" i="0" u="none" strike="noStrike" cap="none" normalizeH="0" baseline="0" dirty="0" smtClean="0">
                <a:ln>
                  <a:noFill/>
                </a:ln>
                <a:solidFill>
                  <a:schemeClr val="accent5">
                    <a:lumMod val="50000"/>
                  </a:schemeClr>
                </a:solidFill>
                <a:effectLst/>
                <a:latin typeface="Arial" pitchFamily="34" charset="0"/>
                <a:ea typeface="Calibri" pitchFamily="34" charset="0"/>
                <a:cs typeface="Arial" pitchFamily="34" charset="0"/>
              </a:rPr>
              <a:t>الوصول إلى </a:t>
            </a:r>
            <a:r>
              <a:rPr kumimoji="0" lang="en-US" sz="3600" b="0" i="0" u="none" strike="noStrike" cap="none" normalizeH="0" baseline="0" dirty="0" smtClean="0">
                <a:ln>
                  <a:noFill/>
                </a:ln>
                <a:solidFill>
                  <a:schemeClr val="accent5">
                    <a:lumMod val="50000"/>
                  </a:schemeClr>
                </a:solidFill>
                <a:effectLst/>
                <a:latin typeface="Arial" pitchFamily="34" charset="0"/>
                <a:ea typeface="Calibri" pitchFamily="34" charset="0"/>
                <a:cs typeface="Arial" pitchFamily="34" charset="0"/>
              </a:rPr>
              <a:t>                                            ( c):Detect adulteration or commercial  adulteration and consumer protection, including methods .</a:t>
            </a:r>
            <a:r>
              <a:rPr kumimoji="0" lang="ar-IQ" sz="3600" b="0" i="0" u="none" strike="noStrike" cap="none" normalizeH="0" baseline="0" dirty="0" smtClean="0">
                <a:ln>
                  <a:noFill/>
                </a:ln>
                <a:solidFill>
                  <a:schemeClr val="accent5">
                    <a:lumMod val="50000"/>
                  </a:schemeClr>
                </a:solidFill>
                <a:effectLst/>
                <a:latin typeface="Arial" pitchFamily="34" charset="0"/>
                <a:ea typeface="Calibri" pitchFamily="34" charset="0"/>
                <a:cs typeface="Arial" pitchFamily="34" charset="0"/>
              </a:rPr>
              <a:t>الكشف عن أساليب الغش</a:t>
            </a:r>
            <a:endParaRPr kumimoji="0" lang="en-US" sz="3600" b="0" i="0" u="none" strike="noStrike" cap="none" normalizeH="0" baseline="0" dirty="0" smtClean="0">
              <a:ln>
                <a:noFill/>
              </a:ln>
              <a:solidFill>
                <a:schemeClr val="accent5">
                  <a:lumMod val="50000"/>
                </a:schemeClr>
              </a:solidFill>
              <a:effectLst/>
              <a:latin typeface="Arial" pitchFamily="34" charset="0"/>
              <a:cs typeface="Arial" pitchFamily="34" charset="0"/>
            </a:endParaRPr>
          </a:p>
        </p:txBody>
      </p:sp>
    </p:spTree>
  </p:cSld>
  <p:clrMapOvr>
    <a:masterClrMapping/>
  </p:clrMapOvr>
  <p:transition>
    <p:plus/>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1"/>
          <p:cNvSpPr>
            <a:spLocks noChangeArrowheads="1"/>
          </p:cNvSpPr>
          <p:nvPr/>
        </p:nvSpPr>
        <p:spPr bwMode="auto">
          <a:xfrm>
            <a:off x="0" y="107342"/>
            <a:ext cx="91440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The transfer of animals from the farm to the </a:t>
            </a:r>
            <a:r>
              <a:rPr lang="en-US" sz="3600" dirty="0" smtClean="0">
                <a:solidFill>
                  <a:srgbClr val="FF0000"/>
                </a:solidFill>
                <a:latin typeface="Arial" pitchFamily="34" charset="0"/>
                <a:ea typeface="Calibri" pitchFamily="34" charset="0"/>
                <a:cs typeface="Arial" pitchFamily="34" charset="0"/>
              </a:rPr>
              <a:t>slaughter house:</a:t>
            </a:r>
            <a:r>
              <a:rPr kumimoji="0" lang="en-US" sz="36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
            </a:r>
            <a:br>
              <a:rPr kumimoji="0" lang="en-US" sz="3600" b="0" i="0" u="none" strike="noStrike" cap="none" normalizeH="0" baseline="0" dirty="0" smtClean="0">
                <a:ln>
                  <a:noFill/>
                </a:ln>
                <a:solidFill>
                  <a:srgbClr val="FF0000"/>
                </a:solidFill>
                <a:effectLst/>
                <a:latin typeface="Arial" pitchFamily="34" charset="0"/>
                <a:ea typeface="Calibri" pitchFamily="34" charset="0"/>
                <a:cs typeface="Arial" pitchFamily="34" charset="0"/>
              </a:rPr>
            </a:br>
            <a:r>
              <a:rPr kumimoji="0" lang="en-US" sz="3600" b="0" i="0" u="none" strike="noStrike" cap="none" normalizeH="0" baseline="0" dirty="0" smtClean="0">
                <a:ln>
                  <a:noFill/>
                </a:ln>
                <a:solidFill>
                  <a:schemeClr val="tx2">
                    <a:lumMod val="50000"/>
                  </a:schemeClr>
                </a:solidFill>
                <a:effectLst/>
                <a:latin typeface="Arial" pitchFamily="34" charset="0"/>
                <a:ea typeface="Calibri" pitchFamily="34" charset="0"/>
                <a:cs typeface="Arial" pitchFamily="34" charset="0"/>
              </a:rPr>
              <a:t>For the benefit of an animal for slaughter must take measures health care of the animal from leaving the place which was present it (farm)  until arriving at the place of slaughter and procedures Health include the transfer of the animal and care during transportation and avoid any disease fall ill, as well as sponsorship</a:t>
            </a:r>
            <a:r>
              <a:rPr kumimoji="0" lang="ar-IQ" sz="3600" b="0" i="0" u="none" strike="noStrike" cap="none" normalizeH="0" baseline="0" dirty="0" smtClean="0">
                <a:ln>
                  <a:noFill/>
                </a:ln>
                <a:solidFill>
                  <a:schemeClr val="tx2">
                    <a:lumMod val="50000"/>
                  </a:schemeClr>
                </a:solidFill>
                <a:effectLst/>
                <a:latin typeface="Arial" pitchFamily="34" charset="0"/>
                <a:ea typeface="Calibri" pitchFamily="34" charset="0"/>
                <a:cs typeface="Arial" pitchFamily="34" charset="0"/>
              </a:rPr>
              <a:t>رعايته</a:t>
            </a:r>
            <a:r>
              <a:rPr kumimoji="0" lang="ar-IQ" sz="3600" b="0" i="0" u="none" strike="noStrike" cap="none" normalizeH="0" dirty="0" smtClean="0">
                <a:ln>
                  <a:noFill/>
                </a:ln>
                <a:solidFill>
                  <a:schemeClr val="tx2">
                    <a:lumMod val="50000"/>
                  </a:schemeClr>
                </a:solidFill>
                <a:effectLst/>
                <a:latin typeface="Arial" pitchFamily="34" charset="0"/>
                <a:ea typeface="Calibri" pitchFamily="34" charset="0"/>
                <a:cs typeface="Arial" pitchFamily="34" charset="0"/>
              </a:rPr>
              <a:t> </a:t>
            </a:r>
            <a:r>
              <a:rPr kumimoji="0" lang="en-US" sz="3600" b="0" i="0" u="none" strike="noStrike" cap="none" normalizeH="0" baseline="0" dirty="0" smtClean="0">
                <a:ln>
                  <a:noFill/>
                </a:ln>
                <a:solidFill>
                  <a:schemeClr val="tx2">
                    <a:lumMod val="50000"/>
                  </a:schemeClr>
                </a:solidFill>
                <a:effectLst/>
                <a:latin typeface="Arial" pitchFamily="34" charset="0"/>
                <a:ea typeface="Calibri" pitchFamily="34" charset="0"/>
                <a:cs typeface="Arial" pitchFamily="34" charset="0"/>
              </a:rPr>
              <a:t> when he arrived and prepared before the slaughter.</a:t>
            </a:r>
            <a:endParaRPr kumimoji="0" lang="en-US" sz="3600" b="0" i="0" u="none" strike="noStrike" cap="none" normalizeH="0" baseline="0" dirty="0" smtClean="0">
              <a:ln>
                <a:noFill/>
              </a:ln>
              <a:solidFill>
                <a:schemeClr val="tx2">
                  <a:lumMod val="50000"/>
                </a:schemeClr>
              </a:solidFill>
              <a:effectLst/>
              <a:latin typeface="Arial" pitchFamily="34" charset="0"/>
              <a:cs typeface="Arial" pitchFamily="34" charset="0"/>
            </a:endParaRPr>
          </a:p>
        </p:txBody>
      </p:sp>
    </p:spTree>
  </p:cSld>
  <p:clrMapOvr>
    <a:masterClrMapping/>
  </p:clrMapOvr>
  <p:transition>
    <p:cover dir="d"/>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42852"/>
            <a:ext cx="9001156" cy="6740307"/>
          </a:xfrm>
          <a:prstGeom prst="rect">
            <a:avLst/>
          </a:prstGeom>
        </p:spPr>
        <p:txBody>
          <a:bodyPr wrap="square">
            <a:spAutoFit/>
          </a:bodyPr>
          <a:lstStyle/>
          <a:p>
            <a:r>
              <a:rPr lang="en-US" sz="3600" dirty="0" smtClean="0">
                <a:solidFill>
                  <a:srgbClr val="FF0000"/>
                </a:solidFill>
              </a:rPr>
              <a:t>Precautions to be taken during the transfer of the animal:</a:t>
            </a:r>
            <a:br>
              <a:rPr lang="en-US" sz="3600" dirty="0" smtClean="0">
                <a:solidFill>
                  <a:srgbClr val="FF0000"/>
                </a:solidFill>
              </a:rPr>
            </a:br>
            <a:r>
              <a:rPr lang="en-US" sz="3600" dirty="0" smtClean="0">
                <a:solidFill>
                  <a:schemeClr val="tx2">
                    <a:lumMod val="50000"/>
                  </a:schemeClr>
                </a:solidFill>
              </a:rPr>
              <a:t>1. The animal must be healthy and enjoy good health and must not transfer meat animals with other animals(  healthy  or sick) sent to the other.</a:t>
            </a:r>
            <a:br>
              <a:rPr lang="en-US" sz="3600" dirty="0" smtClean="0">
                <a:solidFill>
                  <a:schemeClr val="tx2">
                    <a:lumMod val="50000"/>
                  </a:schemeClr>
                </a:solidFill>
              </a:rPr>
            </a:br>
            <a:r>
              <a:rPr lang="en-US" sz="3600" dirty="0" smtClean="0">
                <a:solidFill>
                  <a:schemeClr val="tx2">
                    <a:lumMod val="50000"/>
                  </a:schemeClr>
                </a:solidFill>
              </a:rPr>
              <a:t>2-Creating  </a:t>
            </a:r>
            <a:r>
              <a:rPr lang="ar-IQ" sz="3600" dirty="0" smtClean="0">
                <a:solidFill>
                  <a:schemeClr val="tx2">
                    <a:lumMod val="50000"/>
                  </a:schemeClr>
                </a:solidFill>
              </a:rPr>
              <a:t> (أعداد)</a:t>
            </a:r>
            <a:r>
              <a:rPr lang="en-US" sz="3600" dirty="0" smtClean="0">
                <a:solidFill>
                  <a:schemeClr val="tx2">
                    <a:lumMod val="50000"/>
                  </a:schemeClr>
                </a:solidFill>
              </a:rPr>
              <a:t>animal for the trip(travel) :               To the meat of the effort and fatigue particular animal will not be exposed if the trip takes time and long distances and therefore so does not affect the quality of the meat product should give comfort to the animal if the distance to .</a:t>
            </a:r>
            <a:endParaRPr lang="en-US" sz="3600" dirty="0">
              <a:solidFill>
                <a:schemeClr val="tx2">
                  <a:lumMod val="50000"/>
                </a:schemeClr>
              </a:solidFill>
            </a:endParaRPr>
          </a:p>
        </p:txBody>
      </p:sp>
    </p:spTree>
  </p:cSld>
  <p:clrMapOvr>
    <a:masterClrMapping/>
  </p:clrMapOvr>
  <p:transition>
    <p:newsflash/>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82530"/>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accent5">
                    <a:lumMod val="60000"/>
                    <a:lumOff val="40000"/>
                  </a:schemeClr>
                </a:solidFill>
                <a:effectLst/>
                <a:latin typeface="Arial" pitchFamily="34" charset="0"/>
                <a:ea typeface="Calibri" pitchFamily="34" charset="0"/>
                <a:cs typeface="Arial" pitchFamily="34" charset="0"/>
              </a:rPr>
              <a:t>3--Treatment of animals during the journey:</a:t>
            </a:r>
            <a:br>
              <a:rPr kumimoji="0" lang="en-US" sz="3600" b="0" i="0" u="none" strike="noStrike" cap="none" normalizeH="0" baseline="0" dirty="0" smtClean="0">
                <a:ln>
                  <a:noFill/>
                </a:ln>
                <a:solidFill>
                  <a:schemeClr val="accent5">
                    <a:lumMod val="60000"/>
                    <a:lumOff val="40000"/>
                  </a:schemeClr>
                </a:solidFill>
                <a:effectLst/>
                <a:latin typeface="Arial" pitchFamily="34" charset="0"/>
                <a:ea typeface="Calibri" pitchFamily="34" charset="0"/>
                <a:cs typeface="Arial" pitchFamily="34" charset="0"/>
              </a:rPr>
            </a:br>
            <a:r>
              <a:rPr kumimoji="0" lang="en-US" sz="3600" b="0" i="0" u="none" strike="noStrike" cap="none" normalizeH="0" baseline="0" dirty="0" smtClean="0">
                <a:ln>
                  <a:noFill/>
                </a:ln>
                <a:solidFill>
                  <a:schemeClr val="accent5">
                    <a:lumMod val="60000"/>
                    <a:lumOff val="40000"/>
                  </a:schemeClr>
                </a:solidFill>
                <a:effectLst/>
                <a:latin typeface="Arial" pitchFamily="34" charset="0"/>
                <a:ea typeface="Calibri" pitchFamily="34" charset="0"/>
                <a:cs typeface="Arial" pitchFamily="34" charset="0"/>
              </a:rPr>
              <a:t>First, you must use the cover</a:t>
            </a:r>
            <a:r>
              <a:rPr kumimoji="0" lang="en-US" sz="3600" b="0" i="0" u="none" strike="noStrike" cap="none" normalizeH="0" dirty="0" smtClean="0">
                <a:ln>
                  <a:noFill/>
                </a:ln>
                <a:solidFill>
                  <a:schemeClr val="accent5">
                    <a:lumMod val="60000"/>
                    <a:lumOff val="40000"/>
                  </a:schemeClr>
                </a:solidFill>
                <a:effectLst/>
                <a:latin typeface="Arial" pitchFamily="34" charset="0"/>
                <a:ea typeface="Calibri" pitchFamily="34" charset="0"/>
                <a:cs typeface="Arial" pitchFamily="34" charset="0"/>
              </a:rPr>
              <a:t> </a:t>
            </a:r>
            <a:r>
              <a:rPr kumimoji="0" lang="en-US" sz="3600" b="0" i="0" u="none" strike="noStrike" cap="none" normalizeH="0" baseline="0" dirty="0" smtClean="0">
                <a:ln>
                  <a:noFill/>
                </a:ln>
                <a:solidFill>
                  <a:schemeClr val="accent5">
                    <a:lumMod val="60000"/>
                    <a:lumOff val="40000"/>
                  </a:schemeClr>
                </a:solidFill>
                <a:effectLst/>
                <a:latin typeface="Arial" pitchFamily="34" charset="0"/>
                <a:ea typeface="Calibri" pitchFamily="34" charset="0"/>
                <a:cs typeface="Arial" pitchFamily="34" charset="0"/>
              </a:rPr>
              <a:t> of cars if</a:t>
            </a:r>
            <a:r>
              <a:rPr kumimoji="0" lang="en-US" sz="3200" b="0" i="0" u="none" strike="noStrike" cap="none" normalizeH="0" baseline="0" dirty="0" smtClean="0">
                <a:ln>
                  <a:noFill/>
                </a:ln>
                <a:solidFill>
                  <a:schemeClr val="tx1">
                    <a:lumMod val="85000"/>
                    <a:lumOff val="15000"/>
                  </a:schemeClr>
                </a:solidFill>
                <a:effectLst/>
                <a:latin typeface="Arial" pitchFamily="34" charset="0"/>
                <a:ea typeface="Calibri" pitchFamily="34" charset="0"/>
                <a:cs typeface="Arial" pitchFamily="34" charset="0"/>
              </a:rPr>
              <a:t> the cars are Convertible(cov</a:t>
            </a:r>
            <a:r>
              <a:rPr lang="en-US" sz="3200" dirty="0" smtClean="0">
                <a:solidFill>
                  <a:schemeClr val="tx1">
                    <a:lumMod val="85000"/>
                    <a:lumOff val="15000"/>
                  </a:schemeClr>
                </a:solidFill>
                <a:latin typeface="Arial" pitchFamily="34" charset="0"/>
                <a:ea typeface="Calibri" pitchFamily="34" charset="0"/>
                <a:cs typeface="Arial" pitchFamily="34" charset="0"/>
              </a:rPr>
              <a:t>ered)</a:t>
            </a:r>
            <a:r>
              <a:rPr kumimoji="0" lang="en-US" sz="3200" b="0" i="0" u="none" strike="noStrike" cap="none" normalizeH="0" baseline="0" dirty="0" smtClean="0">
                <a:ln>
                  <a:noFill/>
                </a:ln>
                <a:solidFill>
                  <a:schemeClr val="tx1">
                    <a:lumMod val="85000"/>
                    <a:lumOff val="15000"/>
                  </a:schemeClr>
                </a:solidFill>
                <a:effectLst/>
                <a:latin typeface="Arial" pitchFamily="34" charset="0"/>
                <a:ea typeface="Calibri" pitchFamily="34" charset="0"/>
                <a:cs typeface="Arial" pitchFamily="34" charset="0"/>
              </a:rPr>
              <a:t> to avoid the rain in the winter and the sun in the summer as well as the isolation of cows for sheep and goats, or horned animals isolated in order to avoid injuries and bruises preferably restrict animal movement, especially the bulls if the trip(travel) more than a day and should be rested animal and providing food and drink enough even for animals not lose part of their weight while traveling.</a:t>
            </a:r>
            <a:endParaRPr kumimoji="0" lang="en-US" sz="32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p:txBody>
      </p:sp>
    </p:spTree>
  </p:cSld>
  <p:clrMapOvr>
    <a:masterClrMapping/>
  </p:clrMapOvr>
  <p:transition>
    <p:plus/>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4282" y="0"/>
            <a:ext cx="8929718" cy="5632311"/>
          </a:xfrm>
          <a:prstGeom prst="rect">
            <a:avLst/>
          </a:prstGeom>
        </p:spPr>
        <p:txBody>
          <a:bodyPr wrap="square">
            <a:spAutoFit/>
          </a:bodyPr>
          <a:lstStyle/>
          <a:p>
            <a:r>
              <a:rPr lang="en-US" sz="4000" dirty="0" smtClean="0">
                <a:solidFill>
                  <a:srgbClr val="00B050"/>
                </a:solidFill>
              </a:rPr>
              <a:t>4-- Transport cars :</a:t>
            </a:r>
            <a:br>
              <a:rPr lang="en-US" sz="4000" dirty="0" smtClean="0">
                <a:solidFill>
                  <a:srgbClr val="00B050"/>
                </a:solidFill>
              </a:rPr>
            </a:br>
            <a:r>
              <a:rPr lang="en-US" sz="4000" dirty="0" smtClean="0">
                <a:solidFill>
                  <a:srgbClr val="00B050"/>
                </a:solidFill>
              </a:rPr>
              <a:t>You should have a good ventilation and designed in a way easily cleaned and disinfected before and after the trip are quick and easy, and also must avoid the accumulation of animals inside the car or  cars especially in the summer to avoid thermal(heat) shocks in addition to nutritional problems.... </a:t>
            </a:r>
            <a:endParaRPr lang="en-US" sz="4000" dirty="0">
              <a:solidFill>
                <a:srgbClr val="00B050"/>
              </a:solidFill>
            </a:endParaRPr>
          </a:p>
        </p:txBody>
      </p:sp>
    </p:spTree>
  </p:cSld>
  <p:clrMapOvr>
    <a:masterClrMapping/>
  </p:clrMapOvr>
  <p:transition>
    <p:newsflash/>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1"/>
          <p:cNvSpPr>
            <a:spLocks noChangeArrowheads="1"/>
          </p:cNvSpPr>
          <p:nvPr/>
        </p:nvSpPr>
        <p:spPr bwMode="auto">
          <a:xfrm>
            <a:off x="71406" y="-13247"/>
            <a:ext cx="9144000" cy="63094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Damage and errors that occur during the transport of animals:</a:t>
            </a:r>
            <a:br>
              <a:rPr kumimoji="0" lang="en-US" sz="4000" b="0" i="0" u="none" strike="noStrike" cap="none" normalizeH="0" baseline="0" dirty="0" smtClean="0">
                <a:ln>
                  <a:noFill/>
                </a:ln>
                <a:solidFill>
                  <a:srgbClr val="FF0000"/>
                </a:solidFill>
                <a:effectLst/>
                <a:latin typeface="Arial" pitchFamily="34" charset="0"/>
                <a:ea typeface="Calibri" pitchFamily="34" charset="0"/>
                <a:cs typeface="Arial" pitchFamily="34" charset="0"/>
              </a:rPr>
            </a:br>
            <a:r>
              <a:rPr kumimoji="0" lang="en-US" sz="3600" b="0" i="0" u="none" strike="noStrike" cap="none" normalizeH="0" baseline="0" dirty="0" smtClean="0">
                <a:ln>
                  <a:noFill/>
                </a:ln>
                <a:solidFill>
                  <a:schemeClr val="tx1">
                    <a:lumMod val="85000"/>
                    <a:lumOff val="15000"/>
                  </a:schemeClr>
                </a:solidFill>
                <a:effectLst/>
                <a:latin typeface="Arial" pitchFamily="34" charset="0"/>
                <a:ea typeface="Calibri" pitchFamily="34" charset="0"/>
                <a:cs typeface="Arial" pitchFamily="34" charset="0"/>
              </a:rPr>
              <a:t>1- underweight(Loss of weight)                          2-anguish (Stress)           3-suffocation        4 - fractures and bruises</a:t>
            </a:r>
            <a:br>
              <a:rPr kumimoji="0" lang="en-US" sz="3600" b="0" i="0" u="none" strike="noStrike" cap="none" normalizeH="0" baseline="0" dirty="0" smtClean="0">
                <a:ln>
                  <a:noFill/>
                </a:ln>
                <a:solidFill>
                  <a:schemeClr val="tx1">
                    <a:lumMod val="85000"/>
                    <a:lumOff val="15000"/>
                  </a:schemeClr>
                </a:solidFill>
                <a:effectLst/>
                <a:latin typeface="Arial" pitchFamily="34" charset="0"/>
                <a:ea typeface="Calibri" pitchFamily="34" charset="0"/>
                <a:cs typeface="Arial" pitchFamily="34" charset="0"/>
              </a:rPr>
            </a:br>
            <a:r>
              <a:rPr kumimoji="0" lang="en-US" sz="3600" b="0" i="0" u="none" strike="noStrike" cap="none" normalizeH="0" baseline="0" dirty="0" smtClean="0">
                <a:ln>
                  <a:noFill/>
                </a:ln>
                <a:solidFill>
                  <a:schemeClr val="tx1">
                    <a:lumMod val="85000"/>
                    <a:lumOff val="15000"/>
                  </a:schemeClr>
                </a:solidFill>
                <a:effectLst/>
                <a:latin typeface="Arial" pitchFamily="34" charset="0"/>
                <a:ea typeface="Calibri" pitchFamily="34" charset="0"/>
                <a:cs typeface="Arial" pitchFamily="34" charset="0"/>
              </a:rPr>
              <a:t>5 - Diseases such as :                                                                                                                                  1-- Transport  fever   Or Shipping fever caused by bacteria ( </a:t>
            </a:r>
            <a:r>
              <a:rPr kumimoji="0" lang="en-US" sz="3600" b="0" i="0" u="none" strike="noStrike" cap="none" normalizeH="0" baseline="0" dirty="0" err="1" smtClean="0">
                <a:ln>
                  <a:noFill/>
                </a:ln>
                <a:solidFill>
                  <a:schemeClr val="tx1">
                    <a:lumMod val="85000"/>
                    <a:lumOff val="15000"/>
                  </a:schemeClr>
                </a:solidFill>
                <a:effectLst/>
                <a:latin typeface="Arial" pitchFamily="34" charset="0"/>
                <a:ea typeface="Calibri" pitchFamily="34" charset="0"/>
                <a:cs typeface="Arial" pitchFamily="34" charset="0"/>
              </a:rPr>
              <a:t>Pasturella</a:t>
            </a:r>
            <a:r>
              <a:rPr kumimoji="0" lang="en-US" sz="3600" b="0" i="0" u="none" strike="noStrike" cap="none" normalizeH="0" baseline="0" dirty="0" smtClean="0">
                <a:ln>
                  <a:noFill/>
                </a:ln>
                <a:solidFill>
                  <a:schemeClr val="tx1">
                    <a:lumMod val="85000"/>
                    <a:lumOff val="15000"/>
                  </a:schemeClr>
                </a:solidFill>
                <a:effectLst/>
                <a:latin typeface="Arial" pitchFamily="34" charset="0"/>
                <a:ea typeface="Calibri" pitchFamily="34" charset="0"/>
                <a:cs typeface="Arial" pitchFamily="34" charset="0"/>
              </a:rPr>
              <a:t> )                                    as well as virus called( </a:t>
            </a:r>
            <a:r>
              <a:rPr kumimoji="0" lang="en-US" sz="3600" b="0" i="0" u="none" strike="noStrike" cap="none" normalizeH="0" baseline="0" dirty="0" err="1" smtClean="0">
                <a:ln>
                  <a:noFill/>
                </a:ln>
                <a:solidFill>
                  <a:schemeClr val="tx1">
                    <a:lumMod val="85000"/>
                    <a:lumOff val="15000"/>
                  </a:schemeClr>
                </a:solidFill>
                <a:effectLst/>
                <a:latin typeface="Arial" pitchFamily="34" charset="0"/>
                <a:ea typeface="Calibri" pitchFamily="34" charset="0"/>
                <a:cs typeface="Arial" pitchFamily="34" charset="0"/>
              </a:rPr>
              <a:t>myco</a:t>
            </a:r>
            <a:r>
              <a:rPr kumimoji="0" lang="en-US" sz="3600" b="0" i="0" u="none" strike="noStrike" cap="none" normalizeH="0" baseline="0" dirty="0" smtClean="0">
                <a:ln>
                  <a:noFill/>
                </a:ln>
                <a:solidFill>
                  <a:schemeClr val="tx1">
                    <a:lumMod val="85000"/>
                    <a:lumOff val="15000"/>
                  </a:schemeClr>
                </a:solidFill>
                <a:effectLst/>
                <a:latin typeface="Arial" pitchFamily="34" charset="0"/>
                <a:ea typeface="Calibri" pitchFamily="34" charset="0"/>
                <a:cs typeface="Arial" pitchFamily="34" charset="0"/>
              </a:rPr>
              <a:t> virus </a:t>
            </a:r>
            <a:r>
              <a:rPr kumimoji="0" lang="en-US" sz="3600" b="0" i="0" u="none" strike="noStrike" cap="none" normalizeH="0" baseline="0" dirty="0" err="1" smtClean="0">
                <a:ln>
                  <a:noFill/>
                </a:ln>
                <a:solidFill>
                  <a:schemeClr val="tx1">
                    <a:lumMod val="85000"/>
                    <a:lumOff val="15000"/>
                  </a:schemeClr>
                </a:solidFill>
                <a:effectLst/>
                <a:latin typeface="Arial" pitchFamily="34" charset="0"/>
                <a:ea typeface="Calibri" pitchFamily="34" charset="0"/>
                <a:cs typeface="Arial" pitchFamily="34" charset="0"/>
              </a:rPr>
              <a:t>para</a:t>
            </a:r>
            <a:r>
              <a:rPr kumimoji="0" lang="en-US" sz="3600" b="0" i="0" u="none" strike="noStrike" cap="none" normalizeH="0" baseline="0" dirty="0" smtClean="0">
                <a:ln>
                  <a:noFill/>
                </a:ln>
                <a:solidFill>
                  <a:schemeClr val="tx1">
                    <a:lumMod val="85000"/>
                    <a:lumOff val="15000"/>
                  </a:schemeClr>
                </a:solidFill>
                <a:effectLst/>
                <a:latin typeface="Arial" pitchFamily="34" charset="0"/>
                <a:ea typeface="Calibri" pitchFamily="34" charset="0"/>
                <a:cs typeface="Arial" pitchFamily="34" charset="0"/>
              </a:rPr>
              <a:t> influenza ) .</a:t>
            </a:r>
            <a:r>
              <a:rPr kumimoji="0" lang="en-US" sz="3600" b="0" i="0" u="none" strike="noStrike" cap="none" normalizeH="0" dirty="0" smtClean="0">
                <a:ln>
                  <a:noFill/>
                </a:ln>
                <a:solidFill>
                  <a:schemeClr val="tx1">
                    <a:lumMod val="85000"/>
                    <a:lumOff val="15000"/>
                  </a:schemeClr>
                </a:solidFill>
                <a:effectLst/>
                <a:latin typeface="Arial" pitchFamily="34" charset="0"/>
                <a:ea typeface="Calibri" pitchFamily="34" charset="0"/>
                <a:cs typeface="Arial" pitchFamily="34" charset="0"/>
              </a:rPr>
              <a:t> </a:t>
            </a:r>
            <a:r>
              <a:rPr kumimoji="0" lang="en-US" sz="3600" b="0" i="0" u="none" strike="noStrike" cap="none" normalizeH="0" baseline="0" dirty="0" smtClean="0">
                <a:ln>
                  <a:noFill/>
                </a:ln>
                <a:solidFill>
                  <a:schemeClr val="tx1">
                    <a:lumMod val="85000"/>
                    <a:lumOff val="15000"/>
                  </a:schemeClr>
                </a:solidFill>
                <a:effectLst/>
                <a:latin typeface="Arial" pitchFamily="34" charset="0"/>
                <a:ea typeface="Calibri" pitchFamily="34" charset="0"/>
                <a:cs typeface="Arial" pitchFamily="34" charset="0"/>
              </a:rPr>
              <a:t>  2--- Acute  Salmonella infection                  3—Tetanus   </a:t>
            </a:r>
            <a:endParaRPr kumimoji="0" lang="en-US" sz="36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p:txBody>
      </p:sp>
    </p:spTree>
  </p:cSld>
  <p:clrMapOvr>
    <a:masterClrMapping/>
  </p:clrMapOvr>
  <p:transition>
    <p:push/>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4282" y="214290"/>
            <a:ext cx="8643998" cy="5878532"/>
          </a:xfrm>
          <a:prstGeom prst="rect">
            <a:avLst/>
          </a:prstGeom>
        </p:spPr>
        <p:txBody>
          <a:bodyPr wrap="square">
            <a:spAutoFit/>
          </a:bodyPr>
          <a:lstStyle/>
          <a:p>
            <a:r>
              <a:rPr lang="en-US" sz="4000" dirty="0" smtClean="0">
                <a:solidFill>
                  <a:srgbClr val="FF0000"/>
                </a:solidFill>
              </a:rPr>
              <a:t> Slaughter houses ( </a:t>
            </a:r>
            <a:r>
              <a:rPr lang="en-US" sz="4000" dirty="0" err="1" smtClean="0">
                <a:solidFill>
                  <a:srgbClr val="FF0000"/>
                </a:solidFill>
              </a:rPr>
              <a:t>Abattors</a:t>
            </a:r>
            <a:r>
              <a:rPr lang="en-US" sz="4000" dirty="0" smtClean="0">
                <a:solidFill>
                  <a:srgbClr val="FF0000"/>
                </a:solidFill>
              </a:rPr>
              <a:t> ) : </a:t>
            </a:r>
            <a:r>
              <a:rPr lang="en-US" sz="2000" dirty="0" smtClean="0">
                <a:solidFill>
                  <a:schemeClr val="accent1">
                    <a:lumMod val="50000"/>
                  </a:schemeClr>
                </a:solidFill>
              </a:rPr>
              <a:t>                                                                                                                                                 </a:t>
            </a:r>
            <a:r>
              <a:rPr lang="en-US" sz="2800" dirty="0" smtClean="0">
                <a:solidFill>
                  <a:schemeClr val="tx2">
                    <a:lumMod val="50000"/>
                  </a:schemeClr>
                </a:solidFill>
              </a:rPr>
              <a:t>For meat production sound and free of pathogens and fit for human consumption must be provided slaughter houses for the purpose of examination before slaughter and make sure they are free from diseases and safety and then slaughtered and skinned and unloading carcass intestines and accurately detect it to make sure they are clean and assess suitability for human consumption , should therefore provide a healthy and conditions preventive crisis within the slaughtering house and provide them with instrument and equipment essential,  addition to  the management of the Independent going to work.</a:t>
            </a:r>
            <a:endParaRPr lang="en-US" sz="2800" dirty="0">
              <a:solidFill>
                <a:schemeClr val="tx2">
                  <a:lumMod val="50000"/>
                </a:schemeClr>
              </a:solidFill>
            </a:endParaRPr>
          </a:p>
        </p:txBody>
      </p:sp>
    </p:spTree>
  </p:cSld>
  <p:clrMapOvr>
    <a:masterClrMapping/>
  </p:clrMapOvr>
  <p:transition>
    <p:cove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52046"/>
            <a:ext cx="91440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accent3">
                    <a:lumMod val="75000"/>
                  </a:schemeClr>
                </a:solidFill>
                <a:effectLst/>
                <a:latin typeface="Arial" pitchFamily="34" charset="0"/>
                <a:ea typeface="Calibri" pitchFamily="34" charset="0"/>
                <a:cs typeface="Arial" pitchFamily="34" charset="0"/>
              </a:rPr>
              <a:t>All designs of slaughter houses converge in one's goal is to put the meat clean and healthy addition, the design of the size of the building depends on the type and number of animals will be slaughtered daily varies  slaughter house design by executing company and the nature of the place, which will commend him in addition to technological staff.</a:t>
            </a:r>
            <a:endParaRPr kumimoji="0" lang="en-US" sz="4000" b="0" i="0" u="none" strike="noStrike" cap="none" normalizeH="0" baseline="0" dirty="0" smtClean="0">
              <a:ln>
                <a:noFill/>
              </a:ln>
              <a:solidFill>
                <a:schemeClr val="accent3">
                  <a:lumMod val="75000"/>
                </a:schemeClr>
              </a:solidFill>
              <a:effectLst/>
              <a:latin typeface="Arial" pitchFamily="34" charset="0"/>
              <a:cs typeface="Arial" pitchFamily="34" charset="0"/>
            </a:endParaRPr>
          </a:p>
        </p:txBody>
      </p:sp>
    </p:spTree>
  </p:cSld>
  <p:clrMapOvr>
    <a:masterClrMapping/>
  </p:clrMapOvr>
  <p:transition>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350309"/>
            <a:ext cx="9144000" cy="69940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400" b="1" i="0" u="none" strike="noStrike" cap="none" normalizeH="0" baseline="0" dirty="0" smtClean="0">
                <a:ln>
                  <a:noFill/>
                </a:ln>
                <a:solidFill>
                  <a:schemeClr val="bg2">
                    <a:lumMod val="10000"/>
                  </a:schemeClr>
                </a:solidFill>
                <a:effectLst/>
                <a:latin typeface="Times New Roman" pitchFamily="18" charset="0"/>
                <a:ea typeface="Calibri" pitchFamily="34" charset="0"/>
                <a:cs typeface="Times New Roman" pitchFamily="18" charset="0"/>
              </a:rPr>
              <a:t>Diagnosis:</a:t>
            </a:r>
            <a:endParaRPr kumimoji="0" lang="en-US" sz="5400" b="0" i="0" u="none" strike="noStrike" cap="none" normalizeH="0" baseline="0" dirty="0" smtClean="0">
              <a:ln>
                <a:noFill/>
              </a:ln>
              <a:solidFill>
                <a:schemeClr val="bg2">
                  <a:lumMod val="1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5400" b="1" i="0" u="none" strike="noStrike" cap="none" normalizeH="0" baseline="0" dirty="0" smtClean="0">
                <a:ln>
                  <a:noFill/>
                </a:ln>
                <a:solidFill>
                  <a:schemeClr val="bg2">
                    <a:lumMod val="10000"/>
                  </a:schemeClr>
                </a:solidFill>
                <a:effectLst/>
                <a:latin typeface="Times New Roman" pitchFamily="18" charset="0"/>
                <a:ea typeface="Calibri" pitchFamily="34" charset="0"/>
                <a:cs typeface="Times New Roman" pitchFamily="18" charset="0"/>
              </a:rPr>
              <a:t>1-Intradermal </a:t>
            </a:r>
            <a:r>
              <a:rPr kumimoji="0" lang="en-US" sz="5400" b="1" i="0" u="none" strike="noStrike" cap="none" normalizeH="0" baseline="0" dirty="0" err="1" smtClean="0">
                <a:ln>
                  <a:noFill/>
                </a:ln>
                <a:solidFill>
                  <a:schemeClr val="bg2">
                    <a:lumMod val="10000"/>
                  </a:schemeClr>
                </a:solidFill>
                <a:effectLst/>
                <a:latin typeface="Times New Roman" pitchFamily="18" charset="0"/>
                <a:ea typeface="Calibri" pitchFamily="34" charset="0"/>
                <a:cs typeface="Times New Roman" pitchFamily="18" charset="0"/>
              </a:rPr>
              <a:t>Tuberculine</a:t>
            </a:r>
            <a:r>
              <a:rPr kumimoji="0" lang="en-US" sz="5400" b="1" i="0" u="none" strike="noStrike" cap="none" normalizeH="0" baseline="0" dirty="0" smtClean="0">
                <a:ln>
                  <a:noFill/>
                </a:ln>
                <a:solidFill>
                  <a:schemeClr val="bg2">
                    <a:lumMod val="10000"/>
                  </a:schemeClr>
                </a:solidFill>
                <a:effectLst/>
                <a:latin typeface="Times New Roman" pitchFamily="18" charset="0"/>
                <a:ea typeface="Calibri" pitchFamily="34" charset="0"/>
                <a:cs typeface="Times New Roman" pitchFamily="18" charset="0"/>
              </a:rPr>
              <a:t> test .</a:t>
            </a:r>
            <a:endParaRPr kumimoji="0" lang="en-US" sz="5400" b="0" i="0" u="none" strike="noStrike" cap="none" normalizeH="0" baseline="0" dirty="0" smtClean="0">
              <a:ln>
                <a:noFill/>
              </a:ln>
              <a:solidFill>
                <a:schemeClr val="bg2">
                  <a:lumMod val="1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5400" b="1" i="0" u="none" strike="noStrike" cap="none" normalizeH="0" baseline="0" dirty="0" smtClean="0">
                <a:ln>
                  <a:noFill/>
                </a:ln>
                <a:solidFill>
                  <a:schemeClr val="bg2">
                    <a:lumMod val="10000"/>
                  </a:schemeClr>
                </a:solidFill>
                <a:effectLst/>
                <a:latin typeface="Times New Roman" pitchFamily="18" charset="0"/>
                <a:ea typeface="Calibri" pitchFamily="34" charset="0"/>
                <a:cs typeface="Times New Roman" pitchFamily="18" charset="0"/>
              </a:rPr>
              <a:t>2- Radiography. Chest X-ray .</a:t>
            </a:r>
            <a:endParaRPr kumimoji="0" lang="en-US" sz="5400" b="0" i="0" u="none" strike="noStrike" cap="none" normalizeH="0" baseline="0" dirty="0" smtClean="0">
              <a:ln>
                <a:noFill/>
              </a:ln>
              <a:solidFill>
                <a:schemeClr val="bg2">
                  <a:lumMod val="1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5400" b="1" i="0" u="none" strike="noStrike" cap="none" normalizeH="0" baseline="0" dirty="0" smtClean="0">
                <a:ln>
                  <a:noFill/>
                </a:ln>
                <a:solidFill>
                  <a:schemeClr val="bg2">
                    <a:lumMod val="10000"/>
                  </a:schemeClr>
                </a:solidFill>
                <a:effectLst/>
                <a:latin typeface="Times New Roman" pitchFamily="18" charset="0"/>
                <a:ea typeface="Calibri" pitchFamily="34" charset="0"/>
                <a:cs typeface="Times New Roman" pitchFamily="18" charset="0"/>
              </a:rPr>
              <a:t>3- Acid fast stained sputum smear or other body fluids &amp; tissues . </a:t>
            </a:r>
            <a:endParaRPr kumimoji="0" lang="en-US" sz="5400" b="0" i="0" u="none" strike="noStrike" cap="none" normalizeH="0" baseline="0" dirty="0" smtClean="0">
              <a:ln>
                <a:noFill/>
              </a:ln>
              <a:solidFill>
                <a:schemeClr val="bg2">
                  <a:lumMod val="1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5400" b="0" i="0" u="none" strike="noStrike" cap="none" normalizeH="0" baseline="0" dirty="0" smtClean="0">
              <a:ln>
                <a:noFill/>
              </a:ln>
              <a:solidFill>
                <a:schemeClr val="bg2">
                  <a:lumMod val="10000"/>
                </a:schemeClr>
              </a:solidFill>
              <a:effectLst/>
              <a:latin typeface="Arial" pitchFamily="34" charset="0"/>
              <a:cs typeface="Arial" pitchFamily="34" charset="0"/>
            </a:endParaRPr>
          </a:p>
        </p:txBody>
      </p:sp>
    </p:spTree>
  </p:cSld>
  <p:clrMapOvr>
    <a:masterClrMapping/>
  </p:clrMapOvr>
  <p:transition>
    <p:newsflash/>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2844" y="214290"/>
            <a:ext cx="8715436" cy="6494085"/>
          </a:xfrm>
          <a:prstGeom prst="rect">
            <a:avLst/>
          </a:prstGeom>
        </p:spPr>
        <p:txBody>
          <a:bodyPr wrap="square">
            <a:spAutoFit/>
          </a:bodyPr>
          <a:lstStyle/>
          <a:p>
            <a:r>
              <a:rPr lang="en-US" sz="3200" dirty="0" smtClean="0">
                <a:solidFill>
                  <a:srgbClr val="FF0000"/>
                </a:solidFill>
              </a:rPr>
              <a:t>When commends the slaughter house  must take into account the following:</a:t>
            </a:r>
            <a:br>
              <a:rPr lang="en-US" sz="3200" dirty="0" smtClean="0">
                <a:solidFill>
                  <a:srgbClr val="FF0000"/>
                </a:solidFill>
              </a:rPr>
            </a:br>
            <a:r>
              <a:rPr lang="en-US" sz="3200" dirty="0" smtClean="0">
                <a:solidFill>
                  <a:srgbClr val="0070C0"/>
                </a:solidFill>
              </a:rPr>
              <a:t>1 – To be close(near) to plants(</a:t>
            </a:r>
            <a:r>
              <a:rPr lang="ar-IQ" sz="3200" dirty="0" smtClean="0">
                <a:solidFill>
                  <a:srgbClr val="0070C0"/>
                </a:solidFill>
              </a:rPr>
              <a:t>محطات</a:t>
            </a:r>
            <a:r>
              <a:rPr lang="en-US" sz="3200" dirty="0" smtClean="0">
                <a:solidFill>
                  <a:srgbClr val="0070C0"/>
                </a:solidFill>
              </a:rPr>
              <a:t> )and animal breeding farms to facilitate the transfer and reduce the negative effects on them.</a:t>
            </a:r>
            <a:br>
              <a:rPr lang="en-US" sz="3200" dirty="0" smtClean="0">
                <a:solidFill>
                  <a:srgbClr val="0070C0"/>
                </a:solidFill>
              </a:rPr>
            </a:br>
            <a:r>
              <a:rPr lang="en-US" sz="3200" dirty="0" smtClean="0">
                <a:solidFill>
                  <a:srgbClr val="0070C0"/>
                </a:solidFill>
              </a:rPr>
              <a:t>2 - To be close to the main roads paved( </a:t>
            </a:r>
            <a:r>
              <a:rPr lang="ar-IQ" sz="3200" dirty="0" smtClean="0">
                <a:solidFill>
                  <a:srgbClr val="0070C0"/>
                </a:solidFill>
              </a:rPr>
              <a:t>معبده</a:t>
            </a:r>
            <a:r>
              <a:rPr lang="en-US" sz="3200" dirty="0" smtClean="0">
                <a:solidFill>
                  <a:srgbClr val="0070C0"/>
                </a:solidFill>
              </a:rPr>
              <a:t> ).</a:t>
            </a:r>
            <a:br>
              <a:rPr lang="en-US" sz="3200" dirty="0" smtClean="0">
                <a:solidFill>
                  <a:srgbClr val="0070C0"/>
                </a:solidFill>
              </a:rPr>
            </a:br>
            <a:r>
              <a:rPr lang="en-US" sz="3200" dirty="0" smtClean="0">
                <a:solidFill>
                  <a:srgbClr val="0070C0"/>
                </a:solidFill>
              </a:rPr>
              <a:t>3 - To be a provider of clean water, electricity, and is supplied with a generator backup</a:t>
            </a:r>
            <a:r>
              <a:rPr lang="ar-IQ" sz="3200" dirty="0" err="1" smtClean="0">
                <a:solidFill>
                  <a:srgbClr val="0070C0"/>
                </a:solidFill>
              </a:rPr>
              <a:t>أحتياطي</a:t>
            </a:r>
            <a:r>
              <a:rPr lang="ar-IQ" sz="3200" dirty="0" smtClean="0">
                <a:solidFill>
                  <a:srgbClr val="0070C0"/>
                </a:solidFill>
              </a:rPr>
              <a:t> </a:t>
            </a:r>
            <a:r>
              <a:rPr lang="en-US" sz="3200" dirty="0" smtClean="0">
                <a:solidFill>
                  <a:srgbClr val="0070C0"/>
                </a:solidFill>
              </a:rPr>
              <a:t>power.                 4 - To be far away from residential areas </a:t>
            </a:r>
            <a:r>
              <a:rPr lang="ar-IQ" sz="3200" dirty="0" smtClean="0">
                <a:solidFill>
                  <a:srgbClr val="0070C0"/>
                </a:solidFill>
              </a:rPr>
              <a:t>مناطق سكنيه</a:t>
            </a:r>
            <a:r>
              <a:rPr lang="en-US" sz="3200" dirty="0" smtClean="0">
                <a:solidFill>
                  <a:srgbClr val="0070C0"/>
                </a:solidFill>
              </a:rPr>
              <a:t>.</a:t>
            </a:r>
            <a:br>
              <a:rPr lang="en-US" sz="3200" dirty="0" smtClean="0">
                <a:solidFill>
                  <a:srgbClr val="0070C0"/>
                </a:solidFill>
              </a:rPr>
            </a:br>
            <a:r>
              <a:rPr lang="en-US" sz="3200" dirty="0" smtClean="0">
                <a:solidFill>
                  <a:srgbClr val="0070C0"/>
                </a:solidFill>
              </a:rPr>
              <a:t>5 - To be in the down town and the air is going through the city boiled first and then pass on the slaughtering house.</a:t>
            </a:r>
            <a:br>
              <a:rPr lang="en-US" sz="3200" dirty="0" smtClean="0">
                <a:solidFill>
                  <a:srgbClr val="0070C0"/>
                </a:solidFill>
              </a:rPr>
            </a:br>
            <a:r>
              <a:rPr lang="en-US" sz="3200" dirty="0" smtClean="0">
                <a:solidFill>
                  <a:srgbClr val="0070C0"/>
                </a:solidFill>
              </a:rPr>
              <a:t>6 - To be close to the main course of the river. </a:t>
            </a:r>
            <a:endParaRPr lang="en-US" sz="3200" dirty="0">
              <a:solidFill>
                <a:srgbClr val="0070C0"/>
              </a:solidFill>
            </a:endParaRPr>
          </a:p>
        </p:txBody>
      </p:sp>
    </p:spTree>
  </p:cSld>
  <p:clrMapOvr>
    <a:masterClrMapping/>
  </p:clrMapOvr>
  <p:transition>
    <p:plus/>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2844" y="142853"/>
            <a:ext cx="8786874" cy="7006294"/>
          </a:xfrm>
          <a:prstGeom prst="rect">
            <a:avLst/>
          </a:prstGeom>
        </p:spPr>
        <p:txBody>
          <a:bodyPr wrap="square">
            <a:spAutoFit/>
          </a:bodyPr>
          <a:lstStyle/>
          <a:p>
            <a:r>
              <a:rPr lang="en-US" sz="4000" dirty="0" smtClean="0">
                <a:solidFill>
                  <a:schemeClr val="accent6">
                    <a:lumMod val="50000"/>
                  </a:schemeClr>
                </a:solidFill>
              </a:rPr>
              <a:t>Components of health massacres:</a:t>
            </a:r>
            <a:br>
              <a:rPr lang="en-US" sz="4000" dirty="0" smtClean="0">
                <a:solidFill>
                  <a:schemeClr val="accent6">
                    <a:lumMod val="50000"/>
                  </a:schemeClr>
                </a:solidFill>
              </a:rPr>
            </a:br>
            <a:r>
              <a:rPr lang="en-US" sz="4000" dirty="0" smtClean="0">
                <a:solidFill>
                  <a:schemeClr val="accent6">
                    <a:lumMod val="50000"/>
                  </a:schemeClr>
                </a:solidFill>
              </a:rPr>
              <a:t>1 - Corrals or shelters 2</a:t>
            </a:r>
            <a:r>
              <a:rPr lang="ar-IQ" sz="4000" dirty="0" smtClean="0">
                <a:solidFill>
                  <a:schemeClr val="accent6">
                    <a:lumMod val="50000"/>
                  </a:schemeClr>
                </a:solidFill>
              </a:rPr>
              <a:t>--</a:t>
            </a:r>
            <a:r>
              <a:rPr lang="en-US" sz="4000" dirty="0" smtClean="0">
                <a:solidFill>
                  <a:schemeClr val="accent6">
                    <a:lumMod val="50000"/>
                  </a:schemeClr>
                </a:solidFill>
              </a:rPr>
              <a:t>Unit slaughter forced 3-- Hall slaughter 4 - Treatment sacrifices lounge 5—Skin (Hid) storage . 6—Chilling room . 7– Condiment  room  hanging</a:t>
            </a:r>
            <a:r>
              <a:rPr lang="ar-IQ" sz="4000" dirty="0" err="1" smtClean="0">
                <a:solidFill>
                  <a:schemeClr val="accent6">
                    <a:lumMod val="50000"/>
                  </a:schemeClr>
                </a:solidFill>
              </a:rPr>
              <a:t>التالفه</a:t>
            </a:r>
            <a:r>
              <a:rPr lang="en-US" sz="4000" dirty="0" smtClean="0">
                <a:solidFill>
                  <a:schemeClr val="accent6">
                    <a:lumMod val="50000"/>
                  </a:schemeClr>
                </a:solidFill>
              </a:rPr>
              <a:t> meat 8--Room cleaning the stomach and intestines 9-- laboratory </a:t>
            </a:r>
            <a:r>
              <a:rPr lang="ar-IQ" sz="4000" dirty="0" smtClean="0">
                <a:solidFill>
                  <a:schemeClr val="accent6">
                    <a:lumMod val="50000"/>
                  </a:schemeClr>
                </a:solidFill>
              </a:rPr>
              <a:t> </a:t>
            </a:r>
            <a:r>
              <a:rPr lang="en-US" sz="4000" dirty="0" smtClean="0">
                <a:solidFill>
                  <a:schemeClr val="accent6">
                    <a:lumMod val="50000"/>
                  </a:schemeClr>
                </a:solidFill>
              </a:rPr>
              <a:t>10- Administrative Offices</a:t>
            </a:r>
            <a:r>
              <a:rPr lang="ar-IQ" sz="4000" dirty="0" smtClean="0">
                <a:solidFill>
                  <a:schemeClr val="accent6">
                    <a:lumMod val="50000"/>
                  </a:schemeClr>
                </a:solidFill>
              </a:rPr>
              <a:t>                       </a:t>
            </a:r>
            <a:r>
              <a:rPr lang="en-US" sz="4000" dirty="0" smtClean="0">
                <a:solidFill>
                  <a:schemeClr val="accent6">
                    <a:lumMod val="50000"/>
                  </a:schemeClr>
                </a:solidFill>
              </a:rPr>
              <a:t> 11-- accessories manufacturing </a:t>
            </a:r>
            <a:r>
              <a:rPr lang="ar-IQ" sz="4000" dirty="0" smtClean="0">
                <a:solidFill>
                  <a:schemeClr val="accent6">
                    <a:lumMod val="50000"/>
                  </a:schemeClr>
                </a:solidFill>
              </a:rPr>
              <a:t>            </a:t>
            </a:r>
            <a:r>
              <a:rPr lang="en-US" sz="4000" dirty="0" smtClean="0">
                <a:solidFill>
                  <a:schemeClr val="accent6">
                    <a:lumMod val="50000"/>
                  </a:schemeClr>
                </a:solidFill>
              </a:rPr>
              <a:t>12 - processing unit and water purification .</a:t>
            </a:r>
            <a:endParaRPr lang="en-US" sz="4000" dirty="0">
              <a:solidFill>
                <a:schemeClr val="accent6">
                  <a:lumMod val="50000"/>
                </a:schemeClr>
              </a:solidFill>
            </a:endParaRPr>
          </a:p>
        </p:txBody>
      </p:sp>
    </p:spTree>
  </p:cSld>
  <p:clrMapOvr>
    <a:masterClrMapping/>
  </p:clrMapOvr>
  <p:transition>
    <p:newsflash/>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4282" y="285728"/>
            <a:ext cx="8715436" cy="3970318"/>
          </a:xfrm>
          <a:prstGeom prst="rect">
            <a:avLst/>
          </a:prstGeom>
        </p:spPr>
        <p:txBody>
          <a:bodyPr wrap="square">
            <a:spAutoFit/>
          </a:bodyPr>
          <a:lstStyle/>
          <a:p>
            <a:r>
              <a:rPr lang="en-US" sz="3600" dirty="0" smtClean="0">
                <a:solidFill>
                  <a:schemeClr val="accent3">
                    <a:lumMod val="50000"/>
                  </a:schemeClr>
                </a:solidFill>
              </a:rPr>
              <a:t>Health foundations</a:t>
            </a:r>
            <a:r>
              <a:rPr lang="ar-IQ" sz="3600" dirty="0" smtClean="0">
                <a:solidFill>
                  <a:schemeClr val="accent3">
                    <a:lumMod val="50000"/>
                  </a:schemeClr>
                </a:solidFill>
              </a:rPr>
              <a:t>ألأسس</a:t>
            </a:r>
            <a:r>
              <a:rPr lang="en-US" sz="3600" dirty="0" smtClean="0">
                <a:solidFill>
                  <a:schemeClr val="accent3">
                    <a:lumMod val="50000"/>
                  </a:schemeClr>
                </a:solidFill>
              </a:rPr>
              <a:t> in the work of the slaughtering  houses:</a:t>
            </a:r>
            <a:br>
              <a:rPr lang="en-US" sz="3600" dirty="0" smtClean="0">
                <a:solidFill>
                  <a:schemeClr val="accent3">
                    <a:lumMod val="50000"/>
                  </a:schemeClr>
                </a:solidFill>
              </a:rPr>
            </a:br>
            <a:r>
              <a:rPr lang="en-US" sz="3600" dirty="0" smtClean="0">
                <a:solidFill>
                  <a:schemeClr val="accent3">
                    <a:lumMod val="50000"/>
                  </a:schemeClr>
                </a:solidFill>
              </a:rPr>
              <a:t>Health  slaughtering house must include the following elements in order to judge the validity offered </a:t>
            </a:r>
            <a:r>
              <a:rPr lang="ar-IQ" sz="3600" dirty="0" smtClean="0">
                <a:solidFill>
                  <a:schemeClr val="accent3">
                    <a:lumMod val="50000"/>
                  </a:schemeClr>
                </a:solidFill>
              </a:rPr>
              <a:t>اللحوم المطروحة</a:t>
            </a:r>
            <a:r>
              <a:rPr lang="en-US" sz="3600" dirty="0" smtClean="0">
                <a:solidFill>
                  <a:schemeClr val="accent3">
                    <a:lumMod val="50000"/>
                  </a:schemeClr>
                </a:solidFill>
              </a:rPr>
              <a:t>for consumption and fit for consumption of meat, namely:.</a:t>
            </a:r>
            <a:br>
              <a:rPr lang="en-US" sz="3600" dirty="0" smtClean="0">
                <a:solidFill>
                  <a:schemeClr val="accent3">
                    <a:lumMod val="50000"/>
                  </a:schemeClr>
                </a:solidFill>
              </a:rPr>
            </a:br>
            <a:endParaRPr lang="en-US" sz="3600" dirty="0">
              <a:solidFill>
                <a:schemeClr val="accent3">
                  <a:lumMod val="50000"/>
                </a:schemeClr>
              </a:solidFill>
            </a:endParaRPr>
          </a:p>
        </p:txBody>
      </p:sp>
      <p:sp>
        <p:nvSpPr>
          <p:cNvPr id="3" name="مستطيل 2"/>
          <p:cNvSpPr/>
          <p:nvPr/>
        </p:nvSpPr>
        <p:spPr>
          <a:xfrm>
            <a:off x="0" y="3429000"/>
            <a:ext cx="8929718" cy="3539430"/>
          </a:xfrm>
          <a:prstGeom prst="rect">
            <a:avLst/>
          </a:prstGeom>
        </p:spPr>
        <p:txBody>
          <a:bodyPr wrap="square">
            <a:spAutoFit/>
          </a:bodyPr>
          <a:lstStyle/>
          <a:p>
            <a:r>
              <a:rPr lang="en-US" sz="3200" dirty="0" smtClean="0">
                <a:solidFill>
                  <a:srgbClr val="FF0000"/>
                </a:solidFill>
              </a:rPr>
              <a:t>1-- hygiene and sanitary precautions (constant cleaning and overall cleaning)</a:t>
            </a:r>
            <a:br>
              <a:rPr lang="en-US" sz="3200" dirty="0" smtClean="0">
                <a:solidFill>
                  <a:srgbClr val="FF0000"/>
                </a:solidFill>
              </a:rPr>
            </a:br>
            <a:r>
              <a:rPr lang="en-US" sz="3200" dirty="0" smtClean="0">
                <a:solidFill>
                  <a:srgbClr val="0070C0"/>
                </a:solidFill>
              </a:rPr>
              <a:t>For the success of the task of cleaning the slaughter house must follow these steps:                                    1-- Remove grease(fat) and meat residue and waste.         2--Use a detergent          3-- use hot water                   4-- use disinfectants and then the final washing . </a:t>
            </a:r>
            <a:endParaRPr lang="en-US" sz="3200" dirty="0">
              <a:solidFill>
                <a:srgbClr val="0070C0"/>
              </a:solidFill>
            </a:endParaRPr>
          </a:p>
        </p:txBody>
      </p:sp>
    </p:spTree>
  </p:cSld>
  <p:clrMapOvr>
    <a:masterClrMapping/>
  </p:clrMapOvr>
  <p:transition>
    <p:newsflash/>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4282" y="214291"/>
            <a:ext cx="8715436" cy="4031873"/>
          </a:xfrm>
          <a:prstGeom prst="rect">
            <a:avLst/>
          </a:prstGeom>
        </p:spPr>
        <p:txBody>
          <a:bodyPr wrap="square">
            <a:spAutoFit/>
          </a:bodyPr>
          <a:lstStyle/>
          <a:p>
            <a:r>
              <a:rPr lang="en-US" sz="3200" dirty="0" smtClean="0">
                <a:solidFill>
                  <a:schemeClr val="accent2">
                    <a:lumMod val="75000"/>
                  </a:schemeClr>
                </a:solidFill>
              </a:rPr>
              <a:t>2-- Examination of the animal before to slaughter must conducted by a period of not more than 24 hours earlier before slaughter, and the importance of screening prior to slaughter is that:</a:t>
            </a:r>
            <a:br>
              <a:rPr lang="en-US" sz="3200" dirty="0" smtClean="0">
                <a:solidFill>
                  <a:schemeClr val="accent2">
                    <a:lumMod val="75000"/>
                  </a:schemeClr>
                </a:solidFill>
              </a:rPr>
            </a:br>
            <a:r>
              <a:rPr lang="en-US" sz="3200" dirty="0" smtClean="0">
                <a:solidFill>
                  <a:schemeClr val="tx2">
                    <a:lumMod val="50000"/>
                  </a:schemeClr>
                </a:solidFill>
              </a:rPr>
              <a:t>1 - some diseases are difficult to diagnose after slaughter (such as Rabies and rickets and poisoning) and other disease.</a:t>
            </a:r>
            <a:br>
              <a:rPr lang="en-US" sz="3200" dirty="0" smtClean="0">
                <a:solidFill>
                  <a:schemeClr val="tx2">
                    <a:lumMod val="50000"/>
                  </a:schemeClr>
                </a:solidFill>
              </a:rPr>
            </a:br>
            <a:endParaRPr lang="en-US" sz="3200" dirty="0">
              <a:solidFill>
                <a:schemeClr val="tx2">
                  <a:lumMod val="50000"/>
                </a:schemeClr>
              </a:solidFill>
            </a:endParaRPr>
          </a:p>
        </p:txBody>
      </p:sp>
      <p:sp>
        <p:nvSpPr>
          <p:cNvPr id="3" name="مستطيل 2"/>
          <p:cNvSpPr/>
          <p:nvPr/>
        </p:nvSpPr>
        <p:spPr>
          <a:xfrm>
            <a:off x="142844" y="3714752"/>
            <a:ext cx="8786874" cy="707886"/>
          </a:xfrm>
          <a:prstGeom prst="rect">
            <a:avLst/>
          </a:prstGeom>
        </p:spPr>
        <p:txBody>
          <a:bodyPr wrap="square">
            <a:spAutoFit/>
          </a:bodyPr>
          <a:lstStyle/>
          <a:p>
            <a:r>
              <a:rPr lang="en-US" sz="2000" dirty="0" smtClean="0">
                <a:solidFill>
                  <a:schemeClr val="accent6">
                    <a:lumMod val="50000"/>
                  </a:schemeClr>
                </a:solidFill>
              </a:rPr>
              <a:t/>
            </a:r>
            <a:br>
              <a:rPr lang="en-US" sz="2000" dirty="0" smtClean="0">
                <a:solidFill>
                  <a:schemeClr val="accent6">
                    <a:lumMod val="50000"/>
                  </a:schemeClr>
                </a:solidFill>
              </a:rPr>
            </a:br>
            <a:endParaRPr lang="en-US" sz="2000" dirty="0">
              <a:solidFill>
                <a:schemeClr val="accent6">
                  <a:lumMod val="50000"/>
                </a:schemeClr>
              </a:solidFill>
            </a:endParaRPr>
          </a:p>
        </p:txBody>
      </p:sp>
      <p:sp>
        <p:nvSpPr>
          <p:cNvPr id="4" name="مستطيل 3"/>
          <p:cNvSpPr/>
          <p:nvPr/>
        </p:nvSpPr>
        <p:spPr>
          <a:xfrm>
            <a:off x="428596" y="3786190"/>
            <a:ext cx="7858180" cy="3046988"/>
          </a:xfrm>
          <a:prstGeom prst="rect">
            <a:avLst/>
          </a:prstGeom>
        </p:spPr>
        <p:txBody>
          <a:bodyPr wrap="square">
            <a:spAutoFit/>
          </a:bodyPr>
          <a:lstStyle/>
          <a:p>
            <a:r>
              <a:rPr lang="en-US" sz="3200" dirty="0" smtClean="0">
                <a:solidFill>
                  <a:schemeClr val="tx2">
                    <a:lumMod val="60000"/>
                    <a:lumOff val="40000"/>
                  </a:schemeClr>
                </a:solidFill>
              </a:rPr>
              <a:t>2-- Result of the lack</a:t>
            </a:r>
            <a:r>
              <a:rPr lang="ar-IQ" sz="3200" dirty="0" smtClean="0">
                <a:solidFill>
                  <a:schemeClr val="tx2">
                    <a:lumMod val="60000"/>
                    <a:lumOff val="40000"/>
                  </a:schemeClr>
                </a:solidFill>
              </a:rPr>
              <a:t>قلة</a:t>
            </a:r>
            <a:r>
              <a:rPr lang="en-US" sz="3200" dirty="0" smtClean="0">
                <a:solidFill>
                  <a:schemeClr val="tx2">
                    <a:lumMod val="60000"/>
                    <a:lumOff val="40000"/>
                  </a:schemeClr>
                </a:solidFill>
              </a:rPr>
              <a:t> of productivity </a:t>
            </a:r>
            <a:r>
              <a:rPr lang="ar-IQ" sz="3200" dirty="0" err="1" smtClean="0">
                <a:solidFill>
                  <a:schemeClr val="tx2">
                    <a:lumMod val="60000"/>
                    <a:lumOff val="40000"/>
                  </a:schemeClr>
                </a:solidFill>
              </a:rPr>
              <a:t>الانتاج</a:t>
            </a:r>
            <a:r>
              <a:rPr lang="en-US" sz="3200" dirty="0" smtClean="0">
                <a:solidFill>
                  <a:schemeClr val="tx2">
                    <a:lumMod val="60000"/>
                    <a:lumOff val="40000"/>
                  </a:schemeClr>
                </a:solidFill>
              </a:rPr>
              <a:t>of the animal or sick sent to slaughter or the use of some antibiotics educators life</a:t>
            </a:r>
            <a:r>
              <a:rPr lang="ar-IQ" sz="3200" dirty="0" smtClean="0">
                <a:solidFill>
                  <a:schemeClr val="tx2">
                    <a:lumMod val="60000"/>
                    <a:lumOff val="40000"/>
                  </a:schemeClr>
                </a:solidFill>
              </a:rPr>
              <a:t>المربين </a:t>
            </a:r>
            <a:r>
              <a:rPr lang="en-US" sz="3200" dirty="0" smtClean="0">
                <a:solidFill>
                  <a:schemeClr val="tx2">
                    <a:lumMod val="60000"/>
                    <a:lumOff val="40000"/>
                  </a:schemeClr>
                </a:solidFill>
              </a:rPr>
              <a:t> to cover some diseases will appear unhealthy conditions that are exposed on the way , the animal appears some . </a:t>
            </a:r>
            <a:endParaRPr lang="en-US" sz="3200" dirty="0">
              <a:solidFill>
                <a:schemeClr val="tx2">
                  <a:lumMod val="60000"/>
                  <a:lumOff val="40000"/>
                </a:schemeClr>
              </a:solidFill>
            </a:endParaRPr>
          </a:p>
        </p:txBody>
      </p:sp>
    </p:spTree>
  </p:cSld>
  <p:clrMapOvr>
    <a:masterClrMapping/>
  </p:clrMapOvr>
  <p:transition>
    <p:newsflash/>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57158" y="214291"/>
            <a:ext cx="8572560" cy="7294305"/>
          </a:xfrm>
          <a:prstGeom prst="rect">
            <a:avLst/>
          </a:prstGeom>
        </p:spPr>
        <p:txBody>
          <a:bodyPr wrap="square">
            <a:spAutoFit/>
          </a:bodyPr>
          <a:lstStyle/>
          <a:p>
            <a:r>
              <a:rPr lang="en-US" sz="3600" dirty="0" smtClean="0">
                <a:solidFill>
                  <a:schemeClr val="accent3">
                    <a:lumMod val="75000"/>
                  </a:schemeClr>
                </a:solidFill>
              </a:rPr>
              <a:t>3-- work to prevent the spread of infectious diseases through identification with the help of specialized veterinary bodies and install</a:t>
            </a:r>
            <a:r>
              <a:rPr lang="ar-IQ" sz="3600" dirty="0" smtClean="0">
                <a:solidFill>
                  <a:schemeClr val="accent3">
                    <a:lumMod val="75000"/>
                  </a:schemeClr>
                </a:solidFill>
              </a:rPr>
              <a:t>تثبيت</a:t>
            </a:r>
            <a:r>
              <a:rPr lang="en-US" sz="3600" dirty="0" smtClean="0">
                <a:solidFill>
                  <a:schemeClr val="accent3">
                    <a:lumMod val="75000"/>
                  </a:schemeClr>
                </a:solidFill>
              </a:rPr>
              <a:t> their locations.</a:t>
            </a:r>
            <a:br>
              <a:rPr lang="en-US" sz="3600" dirty="0" smtClean="0">
                <a:solidFill>
                  <a:schemeClr val="accent3">
                    <a:lumMod val="75000"/>
                  </a:schemeClr>
                </a:solidFill>
              </a:rPr>
            </a:br>
            <a:r>
              <a:rPr lang="en-US" sz="3600" dirty="0" smtClean="0">
                <a:solidFill>
                  <a:schemeClr val="accent3">
                    <a:lumMod val="75000"/>
                  </a:schemeClr>
                </a:solidFill>
              </a:rPr>
              <a:t>4-- prevent the slaughter of pregnant females to help protect livestock</a:t>
            </a:r>
            <a:r>
              <a:rPr lang="ar-IQ" sz="3600" dirty="0" smtClean="0">
                <a:solidFill>
                  <a:schemeClr val="accent3">
                    <a:lumMod val="75000"/>
                  </a:schemeClr>
                </a:solidFill>
              </a:rPr>
              <a:t>حماية الثروة </a:t>
            </a:r>
            <a:r>
              <a:rPr lang="ar-IQ" sz="3600" dirty="0" err="1" smtClean="0">
                <a:solidFill>
                  <a:schemeClr val="accent3">
                    <a:lumMod val="75000"/>
                  </a:schemeClr>
                </a:solidFill>
              </a:rPr>
              <a:t>الحيوانيه</a:t>
            </a:r>
            <a:r>
              <a:rPr lang="en-US" sz="3600" dirty="0" smtClean="0">
                <a:solidFill>
                  <a:schemeClr val="accent3">
                    <a:lumMod val="75000"/>
                  </a:schemeClr>
                </a:solidFill>
              </a:rPr>
              <a:t>.</a:t>
            </a:r>
            <a:br>
              <a:rPr lang="en-US" sz="3600" dirty="0" smtClean="0">
                <a:solidFill>
                  <a:schemeClr val="accent3">
                    <a:lumMod val="75000"/>
                  </a:schemeClr>
                </a:solidFill>
              </a:rPr>
            </a:br>
            <a:r>
              <a:rPr lang="en-US" sz="3600" dirty="0" smtClean="0">
                <a:solidFill>
                  <a:schemeClr val="tx1">
                    <a:lumMod val="95000"/>
                    <a:lumOff val="5000"/>
                  </a:schemeClr>
                </a:solidFill>
              </a:rPr>
              <a:t>5-- Use of information  &amp; installed</a:t>
            </a:r>
            <a:r>
              <a:rPr lang="ar-IQ" sz="3600" dirty="0" smtClean="0">
                <a:solidFill>
                  <a:schemeClr val="tx1">
                    <a:lumMod val="95000"/>
                    <a:lumOff val="5000"/>
                  </a:schemeClr>
                </a:solidFill>
              </a:rPr>
              <a:t>مثبته </a:t>
            </a:r>
            <a:r>
              <a:rPr lang="en-US" sz="3600" dirty="0" smtClean="0">
                <a:solidFill>
                  <a:schemeClr val="tx1">
                    <a:lumMod val="95000"/>
                    <a:lumOff val="5000"/>
                  </a:schemeClr>
                </a:solidFill>
              </a:rPr>
              <a:t> notes  in the examination before slaughter in judging the  animals during testing after slaughter and diseases that are diagnosed before slaughter cases:</a:t>
            </a:r>
            <a:br>
              <a:rPr lang="en-US" sz="3600" dirty="0" smtClean="0">
                <a:solidFill>
                  <a:schemeClr val="tx1">
                    <a:lumMod val="95000"/>
                    <a:lumOff val="5000"/>
                  </a:schemeClr>
                </a:solidFill>
              </a:rPr>
            </a:br>
            <a:r>
              <a:rPr lang="en-US" sz="3600" dirty="0" smtClean="0"/>
              <a:t> </a:t>
            </a:r>
            <a:endParaRPr lang="en-US" sz="3600" dirty="0">
              <a:solidFill>
                <a:schemeClr val="accent3">
                  <a:lumMod val="75000"/>
                </a:schemeClr>
              </a:solidFill>
            </a:endParaRPr>
          </a:p>
        </p:txBody>
      </p:sp>
    </p:spTree>
  </p:cSld>
  <p:clrMapOvr>
    <a:masterClrMapping/>
  </p:clrMapOvr>
  <p:transition>
    <p:newsflash/>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4282" y="285728"/>
            <a:ext cx="8715436" cy="3970318"/>
          </a:xfrm>
          <a:prstGeom prst="rect">
            <a:avLst/>
          </a:prstGeom>
        </p:spPr>
        <p:txBody>
          <a:bodyPr wrap="square">
            <a:spAutoFit/>
          </a:bodyPr>
          <a:lstStyle/>
          <a:p>
            <a:r>
              <a:rPr lang="en-US" sz="3600" dirty="0" smtClean="0">
                <a:solidFill>
                  <a:srgbClr val="C00000"/>
                </a:solidFill>
              </a:rPr>
              <a:t>(a) Mastitis                  ( b) Tetanus   ( c)  Rabies</a:t>
            </a:r>
            <a:r>
              <a:rPr lang="ar-IQ" sz="3600" dirty="0" smtClean="0">
                <a:solidFill>
                  <a:srgbClr val="C00000"/>
                </a:solidFill>
              </a:rPr>
              <a:t> </a:t>
            </a:r>
            <a:r>
              <a:rPr lang="en-US" sz="3600" dirty="0" smtClean="0">
                <a:solidFill>
                  <a:srgbClr val="C00000"/>
                </a:solidFill>
              </a:rPr>
              <a:t>( d)--'Infection with </a:t>
            </a:r>
            <a:r>
              <a:rPr lang="en-US" sz="3600" dirty="0" err="1" smtClean="0">
                <a:solidFill>
                  <a:srgbClr val="C00000"/>
                </a:solidFill>
              </a:rPr>
              <a:t>Listeriosis</a:t>
            </a:r>
            <a:r>
              <a:rPr lang="en-US" sz="3600" dirty="0" smtClean="0">
                <a:solidFill>
                  <a:srgbClr val="C00000"/>
                </a:solidFill>
              </a:rPr>
              <a:t>  </a:t>
            </a:r>
            <a:r>
              <a:rPr lang="ar-IQ" sz="3600" dirty="0" smtClean="0">
                <a:solidFill>
                  <a:srgbClr val="C00000"/>
                </a:solidFill>
              </a:rPr>
              <a:t>                      </a:t>
            </a:r>
            <a:r>
              <a:rPr lang="en-US" sz="3600" dirty="0" smtClean="0">
                <a:solidFill>
                  <a:srgbClr val="C00000"/>
                </a:solidFill>
              </a:rPr>
              <a:t>( e) Infection with </a:t>
            </a:r>
            <a:r>
              <a:rPr lang="en-US" sz="3600" dirty="0" err="1" smtClean="0">
                <a:solidFill>
                  <a:srgbClr val="C00000"/>
                </a:solidFill>
              </a:rPr>
              <a:t>Actino</a:t>
            </a:r>
            <a:r>
              <a:rPr lang="en-US" sz="3600" dirty="0" smtClean="0">
                <a:solidFill>
                  <a:srgbClr val="C00000"/>
                </a:solidFill>
              </a:rPr>
              <a:t> mycosis      or  </a:t>
            </a:r>
            <a:r>
              <a:rPr lang="en-US" sz="3600" dirty="0" err="1" smtClean="0">
                <a:solidFill>
                  <a:srgbClr val="C00000"/>
                </a:solidFill>
              </a:rPr>
              <a:t>Actino</a:t>
            </a:r>
            <a:r>
              <a:rPr lang="en-US" sz="3600" dirty="0" smtClean="0">
                <a:solidFill>
                  <a:srgbClr val="C00000"/>
                </a:solidFill>
              </a:rPr>
              <a:t> </a:t>
            </a:r>
            <a:r>
              <a:rPr lang="en-US" sz="3600" dirty="0" err="1" smtClean="0">
                <a:solidFill>
                  <a:srgbClr val="C00000"/>
                </a:solidFill>
              </a:rPr>
              <a:t>bacillosis</a:t>
            </a:r>
            <a:r>
              <a:rPr lang="en-US" sz="3600" dirty="0" smtClean="0">
                <a:solidFill>
                  <a:srgbClr val="C00000"/>
                </a:solidFill>
              </a:rPr>
              <a:t> , as well as can be observed cases of rheumatoid arthritis, or infection of navel ill</a:t>
            </a:r>
            <a:r>
              <a:rPr lang="ar-IQ" sz="3600" dirty="0" err="1" smtClean="0">
                <a:solidFill>
                  <a:srgbClr val="C00000"/>
                </a:solidFill>
              </a:rPr>
              <a:t>الصره</a:t>
            </a:r>
            <a:r>
              <a:rPr lang="ar-IQ" sz="3600" dirty="0" smtClean="0">
                <a:solidFill>
                  <a:srgbClr val="C00000"/>
                </a:solidFill>
              </a:rPr>
              <a:t>)</a:t>
            </a:r>
            <a:r>
              <a:rPr lang="en-US" sz="3600" dirty="0" smtClean="0">
                <a:solidFill>
                  <a:srgbClr val="C00000"/>
                </a:solidFill>
              </a:rPr>
              <a:t>) .</a:t>
            </a:r>
            <a:br>
              <a:rPr lang="en-US" sz="3600" dirty="0" smtClean="0">
                <a:solidFill>
                  <a:srgbClr val="C00000"/>
                </a:solidFill>
              </a:rPr>
            </a:br>
            <a:endParaRPr lang="en-US" sz="3600" dirty="0">
              <a:solidFill>
                <a:srgbClr val="C00000"/>
              </a:solidFill>
            </a:endParaRPr>
          </a:p>
        </p:txBody>
      </p:sp>
      <p:sp>
        <p:nvSpPr>
          <p:cNvPr id="3" name="مستطيل 2"/>
          <p:cNvSpPr/>
          <p:nvPr/>
        </p:nvSpPr>
        <p:spPr>
          <a:xfrm>
            <a:off x="285720" y="3786190"/>
            <a:ext cx="8715436" cy="2862322"/>
          </a:xfrm>
          <a:prstGeom prst="rect">
            <a:avLst/>
          </a:prstGeom>
        </p:spPr>
        <p:txBody>
          <a:bodyPr wrap="square">
            <a:spAutoFit/>
          </a:bodyPr>
          <a:lstStyle/>
          <a:p>
            <a:r>
              <a:rPr lang="en-US" sz="3600" dirty="0" smtClean="0">
                <a:solidFill>
                  <a:schemeClr val="tx2">
                    <a:lumMod val="50000"/>
                  </a:schemeClr>
                </a:solidFill>
              </a:rPr>
              <a:t>After examination before to slaughter animals can be classified into:</a:t>
            </a:r>
            <a:br>
              <a:rPr lang="en-US" sz="3600" dirty="0" smtClean="0">
                <a:solidFill>
                  <a:schemeClr val="tx2">
                    <a:lumMod val="50000"/>
                  </a:schemeClr>
                </a:solidFill>
              </a:rPr>
            </a:br>
            <a:r>
              <a:rPr lang="en-US" sz="3600" dirty="0" smtClean="0">
                <a:solidFill>
                  <a:schemeClr val="tx2">
                    <a:lumMod val="50000"/>
                  </a:schemeClr>
                </a:solidFill>
              </a:rPr>
              <a:t>1-- Normal animals and outwardly </a:t>
            </a:r>
            <a:r>
              <a:rPr lang="ar-IQ" sz="3600" dirty="0" smtClean="0">
                <a:solidFill>
                  <a:schemeClr val="tx2">
                    <a:lumMod val="50000"/>
                  </a:schemeClr>
                </a:solidFill>
              </a:rPr>
              <a:t>يصرح</a:t>
            </a:r>
            <a:r>
              <a:rPr lang="en-US" sz="3600" dirty="0" smtClean="0">
                <a:solidFill>
                  <a:schemeClr val="tx2">
                    <a:lumMod val="50000"/>
                  </a:schemeClr>
                </a:solidFill>
              </a:rPr>
              <a:t>professes a slaughtering animals apparently improper</a:t>
            </a:r>
            <a:r>
              <a:rPr lang="ar-IQ" sz="3600" dirty="0" smtClean="0">
                <a:solidFill>
                  <a:schemeClr val="tx2">
                    <a:lumMod val="50000"/>
                  </a:schemeClr>
                </a:solidFill>
              </a:rPr>
              <a:t>.</a:t>
            </a:r>
            <a:r>
              <a:rPr lang="en-US" sz="3600" dirty="0" smtClean="0">
                <a:solidFill>
                  <a:schemeClr val="tx2">
                    <a:lumMod val="50000"/>
                  </a:schemeClr>
                </a:solidFill>
              </a:rPr>
              <a:t>             </a:t>
            </a:r>
            <a:endParaRPr lang="en-US" sz="3600" dirty="0">
              <a:solidFill>
                <a:schemeClr val="tx2">
                  <a:lumMod val="50000"/>
                </a:schemeClr>
              </a:solidFill>
            </a:endParaRPr>
          </a:p>
        </p:txBody>
      </p:sp>
    </p:spTree>
  </p:cSld>
  <p:clrMapOvr>
    <a:masterClrMapping/>
  </p:clrMapOvr>
  <p:transition>
    <p:push/>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p:cNvSpPr>
          <p:nvPr/>
        </p:nvSpPr>
        <p:spPr bwMode="auto">
          <a:xfrm>
            <a:off x="0" y="524502"/>
            <a:ext cx="9144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2">
                    <a:lumMod val="60000"/>
                    <a:lumOff val="40000"/>
                  </a:schemeClr>
                </a:solidFill>
                <a:effectLst/>
                <a:latin typeface="Arial" pitchFamily="34" charset="0"/>
                <a:ea typeface="Calibri" pitchFamily="34" charset="0"/>
                <a:cs typeface="Arial" pitchFamily="34" charset="0"/>
              </a:rPr>
              <a:t>2—abnormal animal should be divided into:                                                                                                          .A-- Hopeless treated animals or infected with an incurable and is unfit for slaughter.                </a:t>
            </a:r>
            <a:r>
              <a:rPr kumimoji="0" lang="ar-IQ" sz="2800" b="0" i="0" u="none" strike="noStrike" cap="none" normalizeH="0" baseline="0" dirty="0" smtClean="0">
                <a:ln>
                  <a:noFill/>
                </a:ln>
                <a:solidFill>
                  <a:schemeClr val="tx2">
                    <a:lumMod val="60000"/>
                    <a:lumOff val="40000"/>
                  </a:schemeClr>
                </a:solidFill>
                <a:effectLst/>
                <a:latin typeface="Arial" pitchFamily="34" charset="0"/>
                <a:ea typeface="Calibri" pitchFamily="34" charset="0"/>
                <a:cs typeface="Arial" pitchFamily="34" charset="0"/>
              </a:rPr>
              <a:t>                  </a:t>
            </a:r>
            <a:r>
              <a:rPr kumimoji="0" lang="en-US" sz="2800" b="0" i="0" u="none" strike="noStrike" cap="none" normalizeH="0" baseline="0" dirty="0" smtClean="0">
                <a:ln>
                  <a:noFill/>
                </a:ln>
                <a:solidFill>
                  <a:schemeClr val="tx2">
                    <a:lumMod val="60000"/>
                    <a:lumOff val="40000"/>
                  </a:schemeClr>
                </a:solidFill>
                <a:effectLst/>
                <a:latin typeface="Arial" pitchFamily="34" charset="0"/>
                <a:ea typeface="Calibri" pitchFamily="34" charset="0"/>
                <a:cs typeface="Arial" pitchFamily="34" charset="0"/>
              </a:rPr>
              <a:t> B-- infected animals or sick and easily treated.</a:t>
            </a:r>
            <a:br>
              <a:rPr kumimoji="0" lang="en-US" sz="2800" b="0" i="0" u="none" strike="noStrike" cap="none" normalizeH="0" baseline="0" dirty="0" smtClean="0">
                <a:ln>
                  <a:noFill/>
                </a:ln>
                <a:solidFill>
                  <a:schemeClr val="tx2">
                    <a:lumMod val="60000"/>
                    <a:lumOff val="40000"/>
                  </a:schemeClr>
                </a:solidFill>
                <a:effectLst/>
                <a:latin typeface="Arial" pitchFamily="34" charset="0"/>
                <a:ea typeface="Calibri" pitchFamily="34" charset="0"/>
                <a:cs typeface="Arial" pitchFamily="34" charset="0"/>
              </a:rPr>
            </a:br>
            <a:r>
              <a:rPr kumimoji="0" lang="en-US" sz="2800" b="0" i="0" u="none" strike="noStrike" cap="none" normalizeH="0" baseline="0" dirty="0" smtClean="0">
                <a:ln>
                  <a:noFill/>
                </a:ln>
                <a:solidFill>
                  <a:schemeClr val="tx2">
                    <a:lumMod val="60000"/>
                    <a:lumOff val="40000"/>
                  </a:schemeClr>
                </a:solidFill>
                <a:effectLst/>
                <a:latin typeface="Arial" pitchFamily="34" charset="0"/>
                <a:ea typeface="Calibri" pitchFamily="34" charset="0"/>
                <a:cs typeface="Arial" pitchFamily="34" charset="0"/>
              </a:rPr>
              <a:t>C- infected animals and stop suitability for consumption in the examination, which is after the slaughter of these animals are called questionable(suspected) animals.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2">
                    <a:lumMod val="60000"/>
                    <a:lumOff val="40000"/>
                  </a:schemeClr>
                </a:solidFill>
                <a:effectLst/>
                <a:latin typeface="Arial" pitchFamily="34" charset="0"/>
                <a:ea typeface="Calibri" pitchFamily="34" charset="0"/>
                <a:cs typeface="Arial" pitchFamily="34" charset="0"/>
              </a:rPr>
              <a:t>3-- Treatment of animal slaughter:</a:t>
            </a:r>
            <a:br>
              <a:rPr kumimoji="0" lang="en-US" sz="2800" b="0" i="0" u="none" strike="noStrike" cap="none" normalizeH="0" baseline="0" dirty="0" smtClean="0">
                <a:ln>
                  <a:noFill/>
                </a:ln>
                <a:solidFill>
                  <a:schemeClr val="tx2">
                    <a:lumMod val="60000"/>
                    <a:lumOff val="40000"/>
                  </a:schemeClr>
                </a:solidFill>
                <a:effectLst/>
                <a:latin typeface="Arial" pitchFamily="34" charset="0"/>
                <a:ea typeface="Calibri" pitchFamily="34" charset="0"/>
                <a:cs typeface="Arial" pitchFamily="34" charset="0"/>
              </a:rPr>
            </a:br>
            <a:r>
              <a:rPr kumimoji="0" lang="en-US" sz="2800" b="0" i="0" u="none" strike="noStrike" cap="none" normalizeH="0" baseline="0" dirty="0" smtClean="0">
                <a:ln>
                  <a:noFill/>
                </a:ln>
                <a:solidFill>
                  <a:schemeClr val="tx2">
                    <a:lumMod val="60000"/>
                    <a:lumOff val="40000"/>
                  </a:schemeClr>
                </a:solidFill>
                <a:effectLst/>
                <a:latin typeface="Arial" pitchFamily="34" charset="0"/>
                <a:ea typeface="Calibri" pitchFamily="34" charset="0"/>
                <a:cs typeface="Arial" pitchFamily="34" charset="0"/>
              </a:rPr>
              <a:t/>
            </a:r>
            <a:br>
              <a:rPr kumimoji="0" lang="en-US" sz="2800" b="0" i="0" u="none" strike="noStrike" cap="none" normalizeH="0" baseline="0" dirty="0" smtClean="0">
                <a:ln>
                  <a:noFill/>
                </a:ln>
                <a:solidFill>
                  <a:schemeClr val="tx2">
                    <a:lumMod val="60000"/>
                    <a:lumOff val="40000"/>
                  </a:schemeClr>
                </a:solidFill>
                <a:effectLst/>
                <a:latin typeface="Arial" pitchFamily="34" charset="0"/>
                <a:ea typeface="Calibri" pitchFamily="34" charset="0"/>
                <a:cs typeface="Arial" pitchFamily="34" charset="0"/>
              </a:rPr>
            </a:br>
            <a:endParaRPr kumimoji="0" lang="en-US" sz="28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p:txBody>
      </p:sp>
    </p:spTree>
  </p:cSld>
  <p:clrMapOvr>
    <a:masterClrMapping/>
  </p:clrMapOvr>
  <p:transition>
    <p:push dir="d"/>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1"/>
          <p:cNvSpPr>
            <a:spLocks noChangeArrowheads="1"/>
          </p:cNvSpPr>
          <p:nvPr/>
        </p:nvSpPr>
        <p:spPr bwMode="auto">
          <a:xfrm>
            <a:off x="0" y="382159"/>
            <a:ext cx="9144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2">
                    <a:lumMod val="50000"/>
                  </a:schemeClr>
                </a:solidFill>
                <a:effectLst/>
                <a:latin typeface="Arial" pitchFamily="34" charset="0"/>
                <a:ea typeface="Calibri" pitchFamily="34" charset="0"/>
                <a:cs typeface="Arial" pitchFamily="34" charset="0"/>
              </a:rPr>
              <a:t>To animals ready for slaughter must don</a:t>
            </a:r>
            <a:r>
              <a:rPr kumimoji="0" lang="en-US" sz="3200" b="0" i="0" u="none" strike="noStrike" cap="none" normalizeH="0" baseline="0" dirty="0" smtClean="0">
                <a:ln>
                  <a:noFill/>
                </a:ln>
                <a:solidFill>
                  <a:schemeClr val="tx2">
                    <a:lumMod val="50000"/>
                  </a:schemeClr>
                </a:solidFill>
                <a:effectLst/>
                <a:latin typeface="Calibri"/>
                <a:ea typeface="Calibri" pitchFamily="34" charset="0"/>
                <a:cs typeface="Arial" pitchFamily="34" charset="0"/>
              </a:rPr>
              <a:t>’</a:t>
            </a:r>
            <a:r>
              <a:rPr kumimoji="0" lang="en-US" sz="3200" b="0" i="0" u="none" strike="noStrike" cap="none" normalizeH="0" baseline="0" dirty="0" smtClean="0">
                <a:ln>
                  <a:noFill/>
                </a:ln>
                <a:solidFill>
                  <a:schemeClr val="tx2">
                    <a:lumMod val="50000"/>
                  </a:schemeClr>
                </a:solidFill>
                <a:effectLst/>
                <a:latin typeface="Arial" pitchFamily="34" charset="0"/>
                <a:ea typeface="Calibri" pitchFamily="34" charset="0"/>
                <a:cs typeface="Arial" pitchFamily="34" charset="0"/>
              </a:rPr>
              <a:t>t forget the points as follows:</a:t>
            </a:r>
            <a:r>
              <a:rPr kumimoji="0" lang="ar-IQ" sz="3200" b="0" i="0" u="none" strike="noStrike" cap="none" normalizeH="0" baseline="0" dirty="0" smtClean="0">
                <a:ln>
                  <a:noFill/>
                </a:ln>
                <a:solidFill>
                  <a:schemeClr val="tx2">
                    <a:lumMod val="50000"/>
                  </a:schemeClr>
                </a:solidFill>
                <a:effectLst/>
                <a:latin typeface="Arial" pitchFamily="34" charset="0"/>
                <a:ea typeface="Calibri" pitchFamily="34" charset="0"/>
                <a:cs typeface="Arial" pitchFamily="34" charset="0"/>
              </a:rPr>
              <a:t>الحيوان للذبح يجب مراعاة النقاط</a:t>
            </a:r>
            <a:r>
              <a:rPr kumimoji="0" lang="en-US" sz="3200" b="0" i="0" u="none" strike="noStrike" cap="none" normalizeH="0" baseline="0" dirty="0" smtClean="0">
                <a:ln>
                  <a:noFill/>
                </a:ln>
                <a:solidFill>
                  <a:schemeClr val="tx2">
                    <a:lumMod val="50000"/>
                  </a:schemeClr>
                </a:solidFill>
                <a:effectLst/>
                <a:latin typeface="Arial" pitchFamily="34" charset="0"/>
                <a:ea typeface="Calibri" pitchFamily="34" charset="0"/>
                <a:cs typeface="Arial" pitchFamily="34" charset="0"/>
              </a:rPr>
              <a:t> </a:t>
            </a:r>
            <a:r>
              <a:rPr kumimoji="0" lang="ar-IQ" sz="3200" b="0" i="0" u="none" strike="noStrike" cap="none" normalizeH="0" baseline="0" dirty="0" smtClean="0">
                <a:ln>
                  <a:noFill/>
                </a:ln>
                <a:solidFill>
                  <a:schemeClr val="tx2">
                    <a:lumMod val="50000"/>
                  </a:schemeClr>
                </a:solidFill>
                <a:effectLst/>
                <a:latin typeface="Arial" pitchFamily="34" charset="0"/>
                <a:ea typeface="Calibri" pitchFamily="34" charset="0"/>
                <a:cs typeface="Arial" pitchFamily="34" charset="0"/>
              </a:rPr>
              <a:t> لتهيأ</a:t>
            </a:r>
            <a:r>
              <a:rPr kumimoji="0" lang="en-US" sz="3200" b="0" i="0" u="none" strike="noStrike" cap="none" normalizeH="0" baseline="0" dirty="0" smtClean="0">
                <a:ln>
                  <a:noFill/>
                </a:ln>
                <a:solidFill>
                  <a:schemeClr val="tx2">
                    <a:lumMod val="50000"/>
                  </a:schemeClr>
                </a:solidFill>
                <a:effectLst/>
                <a:latin typeface="Arial" pitchFamily="34" charset="0"/>
                <a:ea typeface="Calibri" pitchFamily="34" charset="0"/>
                <a:cs typeface="Arial" pitchFamily="34" charset="0"/>
              </a:rPr>
              <a:t>                                                 1- Comfort</a:t>
            </a:r>
            <a:r>
              <a:rPr lang="en-US" sz="3200" dirty="0" smtClean="0">
                <a:solidFill>
                  <a:schemeClr val="tx2">
                    <a:lumMod val="50000"/>
                  </a:schemeClr>
                </a:solidFill>
                <a:latin typeface="Arial" pitchFamily="34" charset="0"/>
                <a:ea typeface="Calibri" pitchFamily="34" charset="0"/>
                <a:cs typeface="Arial" pitchFamily="34" charset="0"/>
              </a:rPr>
              <a:t> </a:t>
            </a:r>
            <a:r>
              <a:rPr kumimoji="0" lang="ar-IQ" sz="3200" b="0" i="0" u="none" strike="noStrike" cap="none" normalizeH="0" baseline="0" dirty="0" smtClean="0">
                <a:ln>
                  <a:noFill/>
                </a:ln>
                <a:solidFill>
                  <a:schemeClr val="tx2">
                    <a:lumMod val="50000"/>
                  </a:schemeClr>
                </a:solidFill>
                <a:effectLst/>
                <a:latin typeface="Arial" pitchFamily="34" charset="0"/>
                <a:ea typeface="Calibri" pitchFamily="34" charset="0"/>
                <a:cs typeface="Arial" pitchFamily="34" charset="0"/>
              </a:rPr>
              <a:t>راحة الحيوان</a:t>
            </a:r>
            <a:r>
              <a:rPr kumimoji="0" lang="en-US" sz="3200" b="0" i="0" u="none" strike="noStrike" cap="none" normalizeH="0" baseline="0" dirty="0" smtClean="0">
                <a:ln>
                  <a:noFill/>
                </a:ln>
                <a:solidFill>
                  <a:schemeClr val="tx2">
                    <a:lumMod val="50000"/>
                  </a:schemeClr>
                </a:solidFill>
                <a:effectLst/>
                <a:latin typeface="Arial" pitchFamily="34" charset="0"/>
                <a:ea typeface="Calibri" pitchFamily="34" charset="0"/>
                <a:cs typeface="Arial" pitchFamily="34" charset="0"/>
              </a:rPr>
              <a:t>(12—24hrs) .                        </a:t>
            </a:r>
            <a:r>
              <a:rPr kumimoji="0" lang="ar-IQ" sz="3200" b="0" i="0" u="none" strike="noStrike" cap="none" normalizeH="0" baseline="0" dirty="0" smtClean="0">
                <a:ln>
                  <a:noFill/>
                </a:ln>
                <a:solidFill>
                  <a:schemeClr val="tx2">
                    <a:lumMod val="50000"/>
                  </a:schemeClr>
                </a:solidFill>
                <a:effectLst/>
                <a:latin typeface="Arial" pitchFamily="34" charset="0"/>
                <a:ea typeface="Calibri" pitchFamily="34" charset="0"/>
                <a:cs typeface="Arial" pitchFamily="34" charset="0"/>
              </a:rPr>
              <a:t> </a:t>
            </a:r>
            <a:r>
              <a:rPr kumimoji="0" lang="en-US" sz="3200" b="0" i="0" u="none" strike="noStrike" cap="none" normalizeH="0" baseline="0" dirty="0" smtClean="0">
                <a:ln>
                  <a:noFill/>
                </a:ln>
                <a:solidFill>
                  <a:schemeClr val="tx2">
                    <a:lumMod val="50000"/>
                  </a:schemeClr>
                </a:solidFill>
                <a:effectLst/>
                <a:latin typeface="Arial" pitchFamily="34" charset="0"/>
                <a:ea typeface="Calibri" pitchFamily="34" charset="0"/>
                <a:cs typeface="Arial" pitchFamily="34" charset="0"/>
              </a:rPr>
              <a:t>2-- Drinking water (clean &amp;planate of it) .        </a:t>
            </a:r>
            <a:r>
              <a:rPr kumimoji="0" lang="en-US" sz="3200" b="0" i="0" u="none" strike="noStrike" cap="none" normalizeH="0" dirty="0" smtClean="0">
                <a:ln>
                  <a:noFill/>
                </a:ln>
                <a:solidFill>
                  <a:schemeClr val="tx2">
                    <a:lumMod val="50000"/>
                  </a:schemeClr>
                </a:solidFill>
                <a:effectLst/>
                <a:latin typeface="Arial" pitchFamily="34" charset="0"/>
                <a:ea typeface="Calibri" pitchFamily="34" charset="0"/>
                <a:cs typeface="Arial" pitchFamily="34" charset="0"/>
              </a:rPr>
              <a:t>  </a:t>
            </a:r>
            <a:r>
              <a:rPr kumimoji="0" lang="ar-IQ" sz="3200" b="0" i="0" u="none" strike="noStrike" cap="none" normalizeH="0" baseline="0" dirty="0" smtClean="0">
                <a:ln>
                  <a:noFill/>
                </a:ln>
                <a:solidFill>
                  <a:schemeClr val="tx2">
                    <a:lumMod val="50000"/>
                  </a:schemeClr>
                </a:solidFill>
                <a:effectLst/>
                <a:latin typeface="Arial" pitchFamily="34" charset="0"/>
                <a:ea typeface="Calibri" pitchFamily="34" charset="0"/>
                <a:cs typeface="Arial" pitchFamily="34" charset="0"/>
              </a:rPr>
              <a:t>    </a:t>
            </a:r>
            <a:r>
              <a:rPr kumimoji="0" lang="en-US" sz="3200" b="0" i="0" u="none" strike="noStrike" cap="none" normalizeH="0" baseline="0" dirty="0" smtClean="0">
                <a:ln>
                  <a:noFill/>
                </a:ln>
                <a:solidFill>
                  <a:schemeClr val="tx2">
                    <a:lumMod val="50000"/>
                  </a:schemeClr>
                </a:solidFill>
                <a:effectLst/>
                <a:latin typeface="Arial" pitchFamily="34" charset="0"/>
                <a:ea typeface="Calibri" pitchFamily="34" charset="0"/>
                <a:cs typeface="Arial" pitchFamily="34" charset="0"/>
              </a:rPr>
              <a:t>3 </a:t>
            </a:r>
            <a:r>
              <a:rPr kumimoji="0" lang="en-US" sz="3200" b="0" i="0" u="none" strike="noStrike" cap="none" normalizeH="0" baseline="0" dirty="0" smtClean="0">
                <a:ln>
                  <a:noFill/>
                </a:ln>
                <a:solidFill>
                  <a:schemeClr val="tx2">
                    <a:lumMod val="50000"/>
                  </a:schemeClr>
                </a:solidFill>
                <a:effectLst/>
                <a:latin typeface="Calibri"/>
                <a:ea typeface="Calibri" pitchFamily="34" charset="0"/>
                <a:cs typeface="Arial" pitchFamily="34" charset="0"/>
              </a:rPr>
              <a:t>–</a:t>
            </a:r>
            <a:r>
              <a:rPr kumimoji="0" lang="en-US" sz="3200" b="0" i="0" u="none" strike="noStrike" cap="none" normalizeH="0" baseline="0" dirty="0" smtClean="0">
                <a:ln>
                  <a:noFill/>
                </a:ln>
                <a:solidFill>
                  <a:schemeClr val="tx2">
                    <a:lumMod val="50000"/>
                  </a:schemeClr>
                </a:solidFill>
                <a:effectLst/>
                <a:latin typeface="Arial" pitchFamily="34" charset="0"/>
                <a:ea typeface="Calibri" pitchFamily="34" charset="0"/>
                <a:cs typeface="Arial" pitchFamily="34" charset="0"/>
              </a:rPr>
              <a:t> Nutrition(prevent food</a:t>
            </a:r>
            <a:r>
              <a:rPr kumimoji="0" lang="en-US" sz="3200" b="0" i="0" u="none" strike="noStrike" cap="none" normalizeH="0" dirty="0" smtClean="0">
                <a:ln>
                  <a:noFill/>
                </a:ln>
                <a:solidFill>
                  <a:schemeClr val="tx2">
                    <a:lumMod val="50000"/>
                  </a:schemeClr>
                </a:solidFill>
                <a:effectLst/>
                <a:latin typeface="Arial" pitchFamily="34" charset="0"/>
                <a:ea typeface="Calibri" pitchFamily="34" charset="0"/>
                <a:cs typeface="Arial" pitchFamily="34" charset="0"/>
              </a:rPr>
              <a:t> 12 hrs before slaughtering).</a:t>
            </a:r>
            <a:r>
              <a:rPr kumimoji="0" lang="en-US" sz="3200" b="0" i="0" u="none" strike="noStrike" cap="none" normalizeH="0" baseline="0" dirty="0" smtClean="0">
                <a:ln>
                  <a:noFill/>
                </a:ln>
                <a:solidFill>
                  <a:schemeClr val="tx2">
                    <a:lumMod val="50000"/>
                  </a:schemeClr>
                </a:solidFill>
                <a:effectLst/>
                <a:latin typeface="Arial" pitchFamily="34" charset="0"/>
                <a:ea typeface="Calibri" pitchFamily="34" charset="0"/>
                <a:cs typeface="Arial" pitchFamily="34" charset="0"/>
              </a:rPr>
              <a:t>                                                                                  4-Washing and cleaning the animal</a:t>
            </a:r>
            <a:r>
              <a:rPr lang="en-US" sz="3200" dirty="0" smtClean="0">
                <a:solidFill>
                  <a:schemeClr val="tx2">
                    <a:lumMod val="50000"/>
                  </a:schemeClr>
                </a:solidFill>
                <a:latin typeface="Arial" pitchFamily="34" charset="0"/>
                <a:ea typeface="Calibri" pitchFamily="34" charset="0"/>
                <a:cs typeface="Arial" pitchFamily="34" charset="0"/>
              </a:rPr>
              <a:t>.</a:t>
            </a:r>
            <a:endParaRPr kumimoji="0" lang="en-US" sz="3200" b="0" i="0" u="none" strike="noStrike" cap="none" normalizeH="0" baseline="0" dirty="0" smtClean="0">
              <a:ln>
                <a:noFill/>
              </a:ln>
              <a:solidFill>
                <a:schemeClr val="tx2">
                  <a:lumMod val="50000"/>
                </a:schemeClr>
              </a:solidFill>
              <a:effectLst/>
              <a:latin typeface="Arial" pitchFamily="34" charset="0"/>
              <a:cs typeface="Arial" pitchFamily="34" charset="0"/>
            </a:endParaRPr>
          </a:p>
        </p:txBody>
      </p:sp>
      <p:sp>
        <p:nvSpPr>
          <p:cNvPr id="3" name="مستطيل 2"/>
          <p:cNvSpPr/>
          <p:nvPr/>
        </p:nvSpPr>
        <p:spPr>
          <a:xfrm>
            <a:off x="285720" y="2714620"/>
            <a:ext cx="8572560" cy="646331"/>
          </a:xfrm>
          <a:prstGeom prst="rect">
            <a:avLst/>
          </a:prstGeom>
        </p:spPr>
        <p:txBody>
          <a:bodyPr wrap="square">
            <a:spAutoFit/>
          </a:bodyPr>
          <a:lstStyle/>
          <a:p>
            <a:r>
              <a:rPr lang="en-US" sz="3600" dirty="0" smtClean="0">
                <a:solidFill>
                  <a:srgbClr val="C00000"/>
                </a:solidFill>
              </a:rPr>
              <a:t>      </a:t>
            </a:r>
            <a:r>
              <a:rPr lang="en-US" sz="2800" dirty="0" smtClean="0">
                <a:solidFill>
                  <a:schemeClr val="accent3">
                    <a:lumMod val="50000"/>
                  </a:schemeClr>
                </a:solidFill>
              </a:rPr>
              <a:t>                                                                                         . </a:t>
            </a:r>
            <a:endParaRPr lang="en-US" sz="2800" dirty="0">
              <a:solidFill>
                <a:schemeClr val="accent3">
                  <a:lumMod val="50000"/>
                </a:schemeClr>
              </a:solidFill>
            </a:endParaRPr>
          </a:p>
        </p:txBody>
      </p:sp>
    </p:spTree>
  </p:cSld>
  <p:clrMapOvr>
    <a:masterClrMapping/>
  </p:clrMapOvr>
  <p:transition>
    <p:newsflash/>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00034" y="0"/>
            <a:ext cx="7715304" cy="6740307"/>
          </a:xfrm>
          <a:prstGeom prst="rect">
            <a:avLst/>
          </a:prstGeom>
        </p:spPr>
        <p:txBody>
          <a:bodyPr wrap="square">
            <a:spAutoFit/>
          </a:bodyPr>
          <a:lstStyle/>
          <a:p>
            <a:r>
              <a:rPr lang="en-US" sz="3600" dirty="0" smtClean="0">
                <a:solidFill>
                  <a:srgbClr val="C00000"/>
                </a:solidFill>
              </a:rPr>
              <a:t>4-- The slaughter of animals:     </a:t>
            </a:r>
            <a:r>
              <a:rPr lang="en-US" sz="3600" dirty="0" smtClean="0"/>
              <a:t>                                                                                                                                God  analyzed animal slaughter, but law makes it compulsory compassion </a:t>
            </a:r>
            <a:r>
              <a:rPr lang="ar-IQ" sz="3600" dirty="0" smtClean="0"/>
              <a:t>الرحمة وعدم التعذيب</a:t>
            </a:r>
            <a:r>
              <a:rPr lang="en-US" sz="3600" dirty="0" smtClean="0"/>
              <a:t>and lack of animal cruelty </a:t>
            </a:r>
            <a:r>
              <a:rPr lang="ar-IQ" sz="3600" dirty="0" smtClean="0"/>
              <a:t>القسوة عليه</a:t>
            </a:r>
            <a:r>
              <a:rPr lang="en-US" sz="3600" dirty="0" smtClean="0"/>
              <a:t>and torture him for that originated the idea of the human slaughter.</a:t>
            </a:r>
            <a:br>
              <a:rPr lang="en-US" sz="3600" dirty="0" smtClean="0"/>
            </a:br>
            <a:r>
              <a:rPr lang="en-US" sz="3600" dirty="0" smtClean="0"/>
              <a:t>The goal of the slaughter of the animal is not an animal sense of dread and fear and control the animal at slaughter and relieve the pain that accompany the slaughtering process.</a:t>
            </a:r>
            <a:endParaRPr lang="en-US" sz="3600" dirty="0"/>
          </a:p>
        </p:txBody>
      </p:sp>
    </p:spTree>
  </p:cSld>
  <p:clrMapOvr>
    <a:masterClrMapping/>
  </p:clrMapOvr>
  <p:transition>
    <p:newsflash/>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71472" y="214291"/>
            <a:ext cx="8358246" cy="6494085"/>
          </a:xfrm>
          <a:prstGeom prst="rect">
            <a:avLst/>
          </a:prstGeom>
        </p:spPr>
        <p:txBody>
          <a:bodyPr wrap="square">
            <a:spAutoFit/>
          </a:bodyPr>
          <a:lstStyle/>
          <a:p>
            <a:r>
              <a:rPr lang="en-US" sz="3200" dirty="0" smtClean="0">
                <a:solidFill>
                  <a:srgbClr val="C00000"/>
                </a:solidFill>
              </a:rPr>
              <a:t>The most important methods used to stunning the animal </a:t>
            </a:r>
            <a:r>
              <a:rPr lang="ar-IQ" sz="3200" dirty="0" smtClean="0">
                <a:solidFill>
                  <a:srgbClr val="C00000"/>
                </a:solidFill>
              </a:rPr>
              <a:t>صعق</a:t>
            </a:r>
            <a:r>
              <a:rPr lang="en-US" sz="3200" dirty="0" smtClean="0">
                <a:solidFill>
                  <a:srgbClr val="C00000"/>
                </a:solidFill>
              </a:rPr>
              <a:t> or loss of</a:t>
            </a:r>
            <a:r>
              <a:rPr lang="ar-IQ" sz="3200" dirty="0" smtClean="0">
                <a:solidFill>
                  <a:srgbClr val="C00000"/>
                </a:solidFill>
              </a:rPr>
              <a:t>فقدان وعي</a:t>
            </a:r>
            <a:r>
              <a:rPr lang="en-US" sz="3200" dirty="0" smtClean="0">
                <a:solidFill>
                  <a:srgbClr val="C00000"/>
                </a:solidFill>
              </a:rPr>
              <a:t> consciousness:</a:t>
            </a:r>
            <a:br>
              <a:rPr lang="en-US" sz="3200" dirty="0" smtClean="0">
                <a:solidFill>
                  <a:srgbClr val="C00000"/>
                </a:solidFill>
              </a:rPr>
            </a:br>
            <a:r>
              <a:rPr lang="en-US" sz="3200" dirty="0" smtClean="0">
                <a:solidFill>
                  <a:srgbClr val="0070C0"/>
                </a:solidFill>
              </a:rPr>
              <a:t>1-way bullet restricted   ( Captive blot ) </a:t>
            </a:r>
            <a:r>
              <a:rPr lang="ar-IQ" sz="3200" dirty="0" smtClean="0">
                <a:solidFill>
                  <a:srgbClr val="0070C0"/>
                </a:solidFill>
              </a:rPr>
              <a:t>الطلقة المقيد </a:t>
            </a:r>
            <a:r>
              <a:rPr lang="en-US" sz="3200" dirty="0" smtClean="0">
                <a:solidFill>
                  <a:srgbClr val="0070C0"/>
                </a:solidFill>
              </a:rPr>
              <a:t>2-Gun Shout </a:t>
            </a:r>
            <a:r>
              <a:rPr lang="ar-IQ" sz="3200" dirty="0" smtClean="0">
                <a:solidFill>
                  <a:srgbClr val="0070C0"/>
                </a:solidFill>
              </a:rPr>
              <a:t>جهاز يشبه المسدس</a:t>
            </a:r>
            <a:r>
              <a:rPr lang="en-US" sz="3200" dirty="0" smtClean="0">
                <a:solidFill>
                  <a:srgbClr val="0070C0"/>
                </a:solidFill>
              </a:rPr>
              <a:t>  3-way hammer</a:t>
            </a:r>
            <a:r>
              <a:rPr lang="ar-IQ" sz="3200" dirty="0" smtClean="0">
                <a:solidFill>
                  <a:srgbClr val="0070C0"/>
                </a:solidFill>
              </a:rPr>
              <a:t>       </a:t>
            </a:r>
            <a:r>
              <a:rPr lang="en-US" sz="3200" dirty="0" smtClean="0">
                <a:solidFill>
                  <a:srgbClr val="0070C0"/>
                </a:solidFill>
              </a:rPr>
              <a:t> 4-way electric shock: </a:t>
            </a:r>
            <a:r>
              <a:rPr lang="ar-IQ" sz="3200" dirty="0" smtClean="0">
                <a:solidFill>
                  <a:srgbClr val="0070C0"/>
                </a:solidFill>
              </a:rPr>
              <a:t>الصعق الكهربائي </a:t>
            </a:r>
            <a:r>
              <a:rPr lang="en-US" sz="3200" dirty="0" smtClean="0">
                <a:solidFill>
                  <a:srgbClr val="0070C0"/>
                </a:solidFill>
              </a:rPr>
              <a:t>   </a:t>
            </a:r>
            <a:r>
              <a:rPr lang="en-US" sz="3200" dirty="0" smtClean="0">
                <a:solidFill>
                  <a:srgbClr val="002060"/>
                </a:solidFill>
              </a:rPr>
              <a:t>                         </a:t>
            </a:r>
            <a:r>
              <a:rPr lang="en-US" sz="3200" dirty="0" smtClean="0">
                <a:solidFill>
                  <a:schemeClr val="tx1">
                    <a:lumMod val="95000"/>
                    <a:lumOff val="5000"/>
                  </a:schemeClr>
                </a:solidFill>
              </a:rPr>
              <a:t>Stages throughout the animal  electrically shock:</a:t>
            </a:r>
            <a:br>
              <a:rPr lang="en-US" sz="3200" dirty="0" smtClean="0">
                <a:solidFill>
                  <a:schemeClr val="tx1">
                    <a:lumMod val="95000"/>
                    <a:lumOff val="5000"/>
                  </a:schemeClr>
                </a:solidFill>
              </a:rPr>
            </a:br>
            <a:r>
              <a:rPr lang="en-US" sz="3200" dirty="0" smtClean="0">
                <a:solidFill>
                  <a:srgbClr val="002060"/>
                </a:solidFill>
              </a:rPr>
              <a:t>1-Severe muscle contraction and directly followed the fall of the animal and stop breathing.</a:t>
            </a:r>
            <a:br>
              <a:rPr lang="en-US" sz="3200" dirty="0" smtClean="0">
                <a:solidFill>
                  <a:srgbClr val="002060"/>
                </a:solidFill>
              </a:rPr>
            </a:br>
            <a:r>
              <a:rPr lang="en-US" sz="3200" dirty="0" smtClean="0">
                <a:solidFill>
                  <a:srgbClr val="002060"/>
                </a:solidFill>
              </a:rPr>
              <a:t>2-Relaxation  the muscle after the lifting of the current.</a:t>
            </a:r>
            <a:br>
              <a:rPr lang="en-US" sz="3200" dirty="0" smtClean="0">
                <a:solidFill>
                  <a:srgbClr val="002060"/>
                </a:solidFill>
              </a:rPr>
            </a:br>
            <a:r>
              <a:rPr lang="en-US" sz="3200" dirty="0" smtClean="0">
                <a:solidFill>
                  <a:srgbClr val="002060"/>
                </a:solidFill>
              </a:rPr>
              <a:t>3- Legs movement and the return of breath after one minute.</a:t>
            </a:r>
            <a:endParaRPr lang="en-US" sz="3200" dirty="0">
              <a:solidFill>
                <a:srgbClr val="002060"/>
              </a:solidFill>
            </a:endParaRPr>
          </a:p>
        </p:txBody>
      </p:sp>
    </p:spTree>
  </p:cSld>
  <p:clrMapOvr>
    <a:masterClrMapping/>
  </p:clrMapOvr>
  <p:transition>
    <p:newsfla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ell\Desktop\مادة الصحة العامة البيطرية\صور امراض الصحة العامة اعداد د. احمد الشديدي\السل\1 (1).jpg"/>
          <p:cNvPicPr>
            <a:picLocks noChangeAspect="1" noChangeArrowheads="1"/>
          </p:cNvPicPr>
          <p:nvPr/>
        </p:nvPicPr>
        <p:blipFill>
          <a:blip r:embed="rId2" cstate="print"/>
          <a:srcRect/>
          <a:stretch>
            <a:fillRect/>
          </a:stretch>
        </p:blipFill>
        <p:spPr bwMode="auto">
          <a:xfrm>
            <a:off x="428596" y="214290"/>
            <a:ext cx="8715404" cy="6357982"/>
          </a:xfrm>
          <a:prstGeom prst="rect">
            <a:avLst/>
          </a:prstGeom>
          <a:noFill/>
        </p:spPr>
      </p:pic>
    </p:spTree>
  </p:cSld>
  <p:clrMapOvr>
    <a:masterClrMapping/>
  </p:clrMapOvr>
  <p:transition>
    <p:wheel/>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1"/>
          <p:cNvSpPr>
            <a:spLocks noChangeArrowheads="1"/>
          </p:cNvSpPr>
          <p:nvPr/>
        </p:nvSpPr>
        <p:spPr bwMode="auto">
          <a:xfrm>
            <a:off x="0" y="758687"/>
            <a:ext cx="91440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 </a:t>
            </a:r>
            <a:r>
              <a:rPr kumimoji="0" lang="en-US" sz="3200" b="0" i="0" u="none" strike="noStrike" cap="none" normalizeH="0" baseline="0" dirty="0" smtClean="0">
                <a:ln>
                  <a:noFill/>
                </a:ln>
                <a:solidFill>
                  <a:srgbClr val="0070C0"/>
                </a:solidFill>
                <a:effectLst/>
                <a:latin typeface="Arial" pitchFamily="34" charset="0"/>
                <a:ea typeface="Calibri" pitchFamily="34" charset="0"/>
                <a:cs typeface="Arial" pitchFamily="34" charset="0"/>
              </a:rPr>
              <a:t>5-The use of carbon dioxide  (CO2) :. </a:t>
            </a:r>
            <a:r>
              <a:rPr kumimoji="0" lang="ar-IQ" sz="3200" b="0" i="0" u="none" strike="noStrike" cap="none" normalizeH="0" baseline="0" dirty="0" smtClean="0">
                <a:ln>
                  <a:noFill/>
                </a:ln>
                <a:solidFill>
                  <a:srgbClr val="0070C0"/>
                </a:solidFill>
                <a:effectLst/>
                <a:latin typeface="Arial" pitchFamily="34" charset="0"/>
                <a:ea typeface="Calibri" pitchFamily="34" charset="0"/>
                <a:cs typeface="Arial" pitchFamily="34" charset="0"/>
              </a:rPr>
              <a:t> </a:t>
            </a:r>
            <a:r>
              <a:rPr kumimoji="0" lang="ar-IQ" sz="32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               </a:t>
            </a:r>
            <a:r>
              <a:rPr kumimoji="0" lang="en-US" sz="32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This method is used in the USA for swine dumbfounded (CO2  concentration of 65%).</a:t>
            </a:r>
            <a:br>
              <a:rPr kumimoji="0" lang="en-US" sz="32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br>
            <a:r>
              <a:rPr kumimoji="0" lang="en-US" sz="3200" b="0" i="0" u="none" strike="noStrike" cap="none" normalizeH="0" baseline="0" dirty="0" smtClean="0">
                <a:ln>
                  <a:noFill/>
                </a:ln>
                <a:solidFill>
                  <a:srgbClr val="0070C0"/>
                </a:solidFill>
                <a:effectLst/>
                <a:latin typeface="Arial" pitchFamily="34" charset="0"/>
                <a:ea typeface="Calibri" pitchFamily="34" charset="0"/>
                <a:cs typeface="Arial" pitchFamily="34" charset="0"/>
              </a:rPr>
              <a:t>6-- Method of acupuncture or Pitting .</a:t>
            </a:r>
            <a:r>
              <a:rPr kumimoji="0" lang="ar-IQ" sz="3200" b="0" i="0" u="none" strike="noStrike" cap="none" normalizeH="0" baseline="0" dirty="0" smtClean="0">
                <a:ln>
                  <a:noFill/>
                </a:ln>
                <a:solidFill>
                  <a:srgbClr val="0070C0"/>
                </a:solidFill>
                <a:effectLst/>
                <a:latin typeface="Arial" pitchFamily="34" charset="0"/>
                <a:ea typeface="Calibri" pitchFamily="34" charset="0"/>
                <a:cs typeface="Arial" pitchFamily="34" charset="0"/>
              </a:rPr>
              <a:t>الوخز</a:t>
            </a:r>
            <a:endParaRPr kumimoji="0" lang="en-US" sz="3200"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 Animal slaughter ways:</a:t>
            </a:r>
            <a:br>
              <a:rPr kumimoji="0" lang="en-US" sz="32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br>
            <a:r>
              <a:rPr kumimoji="0" lang="en-US" sz="32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There are two ways to slaughter the animal</a:t>
            </a:r>
            <a:r>
              <a:rPr kumimoji="0" lang="ar-IQ" sz="32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    </a:t>
            </a:r>
            <a:r>
              <a:rPr kumimoji="0" lang="ar-IQ" sz="3200" b="0" i="0" u="none" strike="noStrike" cap="none" normalizeH="0" dirty="0" smtClean="0">
                <a:ln>
                  <a:noFill/>
                </a:ln>
                <a:solidFill>
                  <a:srgbClr val="FF0000"/>
                </a:solidFill>
                <a:effectLst/>
                <a:latin typeface="Arial" pitchFamily="34" charset="0"/>
                <a:ea typeface="Calibri" pitchFamily="34" charset="0"/>
                <a:cs typeface="Arial" pitchFamily="34" charset="0"/>
              </a:rPr>
              <a:t> :--</a:t>
            </a:r>
            <a:r>
              <a:rPr kumimoji="0" lang="ar-IQ" sz="32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  </a:t>
            </a:r>
            <a:r>
              <a:rPr kumimoji="0" lang="en-US" sz="32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 1--Islamic way two or Mohammadiyah                      2- Jewish way . </a:t>
            </a:r>
            <a:endParaRPr kumimoji="0" lang="en-US" sz="3200" b="0"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spTree>
  </p:cSld>
  <p:clrMapOvr>
    <a:masterClrMapping/>
  </p:clrMapOvr>
  <p:transition>
    <p:plus/>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5720" y="0"/>
            <a:ext cx="8715436" cy="6801862"/>
          </a:xfrm>
          <a:prstGeom prst="rect">
            <a:avLst/>
          </a:prstGeom>
        </p:spPr>
        <p:txBody>
          <a:bodyPr wrap="square">
            <a:spAutoFit/>
          </a:bodyPr>
          <a:lstStyle/>
          <a:p>
            <a:r>
              <a:rPr lang="en-US" sz="4400" dirty="0" smtClean="0">
                <a:solidFill>
                  <a:srgbClr val="FF0000"/>
                </a:solidFill>
              </a:rPr>
              <a:t>Slaughter on the Islamic way :</a:t>
            </a:r>
            <a:br>
              <a:rPr lang="en-US" sz="4400" dirty="0" smtClean="0">
                <a:solidFill>
                  <a:srgbClr val="FF0000"/>
                </a:solidFill>
              </a:rPr>
            </a:br>
            <a:r>
              <a:rPr lang="en-US" sz="2800" dirty="0" smtClean="0">
                <a:solidFill>
                  <a:schemeClr val="tx2">
                    <a:lumMod val="50000"/>
                  </a:schemeClr>
                </a:solidFill>
              </a:rPr>
              <a:t>This method is used after the animal was stunning .</a:t>
            </a:r>
            <a:br>
              <a:rPr lang="en-US" sz="2800" dirty="0" smtClean="0">
                <a:solidFill>
                  <a:schemeClr val="tx2">
                    <a:lumMod val="50000"/>
                  </a:schemeClr>
                </a:solidFill>
              </a:rPr>
            </a:br>
            <a:r>
              <a:rPr lang="en-US" sz="2800" dirty="0" smtClean="0">
                <a:solidFill>
                  <a:schemeClr val="tx2">
                    <a:lumMod val="50000"/>
                  </a:schemeClr>
                </a:solidFill>
              </a:rPr>
              <a:t>There are some conditions that reaped availability even be Hall:</a:t>
            </a:r>
            <a:r>
              <a:rPr lang="ar-IQ" sz="2800" dirty="0" smtClean="0">
                <a:solidFill>
                  <a:schemeClr val="tx2">
                    <a:lumMod val="50000"/>
                  </a:schemeClr>
                </a:solidFill>
              </a:rPr>
              <a:t>الشروط الواجب توفرها حتى يكون الذبح حلال                   </a:t>
            </a:r>
            <a:r>
              <a:rPr lang="en-US" sz="2800" dirty="0" smtClean="0">
                <a:solidFill>
                  <a:schemeClr val="tx2">
                    <a:lumMod val="50000"/>
                  </a:schemeClr>
                </a:solidFill>
              </a:rPr>
              <a:t/>
            </a:r>
            <a:br>
              <a:rPr lang="en-US" sz="2800" dirty="0" smtClean="0">
                <a:solidFill>
                  <a:schemeClr val="tx2">
                    <a:lumMod val="50000"/>
                  </a:schemeClr>
                </a:solidFill>
              </a:rPr>
            </a:br>
            <a:r>
              <a:rPr lang="en-US" sz="2800" dirty="0" smtClean="0">
                <a:solidFill>
                  <a:schemeClr val="tx2">
                    <a:lumMod val="50000"/>
                  </a:schemeClr>
                </a:solidFill>
              </a:rPr>
              <a:t>A--Person how slaughter the animal must  be Muslim or writing</a:t>
            </a:r>
            <a:r>
              <a:rPr lang="ar-IQ" sz="2800" dirty="0" smtClean="0">
                <a:solidFill>
                  <a:schemeClr val="tx2">
                    <a:lumMod val="50000"/>
                  </a:schemeClr>
                </a:solidFill>
              </a:rPr>
              <a:t>مسلم أو كتابيا .</a:t>
            </a:r>
            <a:r>
              <a:rPr lang="en-US" sz="2800" dirty="0" smtClean="0">
                <a:solidFill>
                  <a:schemeClr val="tx2">
                    <a:lumMod val="50000"/>
                  </a:schemeClr>
                </a:solidFill>
              </a:rPr>
              <a:t>                                                         </a:t>
            </a:r>
            <a:r>
              <a:rPr lang="ar-IQ" sz="2800" dirty="0" smtClean="0">
                <a:solidFill>
                  <a:schemeClr val="tx2">
                    <a:lumMod val="50000"/>
                  </a:schemeClr>
                </a:solidFill>
              </a:rPr>
              <a:t>            </a:t>
            </a:r>
            <a:r>
              <a:rPr lang="en-US" sz="2800" dirty="0" smtClean="0">
                <a:solidFill>
                  <a:schemeClr val="tx2">
                    <a:lumMod val="50000"/>
                  </a:schemeClr>
                </a:solidFill>
              </a:rPr>
              <a:t>B--Slaughter mentioning the name of God with zoom (the name of God ..Allah larger).</a:t>
            </a:r>
            <a:r>
              <a:rPr lang="ar-IQ" sz="2800" dirty="0" smtClean="0">
                <a:solidFill>
                  <a:schemeClr val="tx2">
                    <a:lumMod val="50000"/>
                  </a:schemeClr>
                </a:solidFill>
              </a:rPr>
              <a:t>كبر</a:t>
            </a:r>
            <a:r>
              <a:rPr lang="en-US" sz="2800" dirty="0" smtClean="0">
                <a:solidFill>
                  <a:schemeClr val="tx2">
                    <a:lumMod val="50000"/>
                  </a:schemeClr>
                </a:solidFill>
              </a:rPr>
              <a:t> </a:t>
            </a:r>
            <a:r>
              <a:rPr lang="ar-IQ" sz="2800" dirty="0" smtClean="0">
                <a:solidFill>
                  <a:schemeClr val="tx2">
                    <a:lumMod val="50000"/>
                  </a:schemeClr>
                </a:solidFill>
              </a:rPr>
              <a:t>بسم الله ...والله </a:t>
            </a:r>
            <a:r>
              <a:rPr lang="ar-IQ" sz="2800" dirty="0" err="1" smtClean="0">
                <a:solidFill>
                  <a:schemeClr val="tx2">
                    <a:lumMod val="50000"/>
                  </a:schemeClr>
                </a:solidFill>
              </a:rPr>
              <a:t>أ</a:t>
            </a:r>
            <a:r>
              <a:rPr lang="en-US" sz="2800" dirty="0" smtClean="0">
                <a:solidFill>
                  <a:schemeClr val="tx2">
                    <a:lumMod val="50000"/>
                  </a:schemeClr>
                </a:solidFill>
              </a:rPr>
              <a:t>      </a:t>
            </a:r>
            <a:r>
              <a:rPr lang="ar-IQ" sz="2800" dirty="0" smtClean="0">
                <a:solidFill>
                  <a:schemeClr val="tx2">
                    <a:lumMod val="50000"/>
                  </a:schemeClr>
                </a:solidFill>
              </a:rPr>
              <a:t>                  </a:t>
            </a:r>
            <a:r>
              <a:rPr lang="en-US" sz="2800" dirty="0" smtClean="0">
                <a:solidFill>
                  <a:schemeClr val="tx2">
                    <a:lumMod val="50000"/>
                  </a:schemeClr>
                </a:solidFill>
              </a:rPr>
              <a:t> C--slaughtering knife to be sharp for the purpose of completing the slaughter process and without animal torture</a:t>
            </a:r>
            <a:r>
              <a:rPr lang="ar-IQ" sz="2800" dirty="0" smtClean="0">
                <a:solidFill>
                  <a:schemeClr val="tx2">
                    <a:lumMod val="50000"/>
                  </a:schemeClr>
                </a:solidFill>
              </a:rPr>
              <a:t>.</a:t>
            </a:r>
            <a:r>
              <a:rPr lang="en-US" sz="2800" dirty="0" smtClean="0">
                <a:solidFill>
                  <a:schemeClr val="tx2">
                    <a:lumMod val="50000"/>
                  </a:schemeClr>
                </a:solidFill>
              </a:rPr>
              <a:t> </a:t>
            </a:r>
            <a:r>
              <a:rPr lang="ar-IQ" sz="2800" dirty="0" smtClean="0">
                <a:solidFill>
                  <a:schemeClr val="tx2">
                    <a:lumMod val="50000"/>
                  </a:schemeClr>
                </a:solidFill>
              </a:rPr>
              <a:t>السكين حادة وبدون تعذيب الحيوان</a:t>
            </a:r>
            <a:r>
              <a:rPr lang="en-US" sz="2800" dirty="0" smtClean="0">
                <a:solidFill>
                  <a:schemeClr val="tx2">
                    <a:lumMod val="50000"/>
                  </a:schemeClr>
                </a:solidFill>
              </a:rPr>
              <a:t>                                                                                                                                  D-- to be slaughtered animal which analyzed eat. </a:t>
            </a:r>
            <a:r>
              <a:rPr lang="ar-IQ" sz="2800" dirty="0" smtClean="0">
                <a:solidFill>
                  <a:schemeClr val="tx2">
                    <a:lumMod val="50000"/>
                  </a:schemeClr>
                </a:solidFill>
              </a:rPr>
              <a:t>مما حلل</a:t>
            </a:r>
            <a:r>
              <a:rPr lang="en-US" sz="2800" dirty="0" smtClean="0">
                <a:solidFill>
                  <a:schemeClr val="tx2">
                    <a:lumMod val="50000"/>
                  </a:schemeClr>
                </a:solidFill>
              </a:rPr>
              <a:t>                                                                                           E--To be slaughtered at once .</a:t>
            </a:r>
            <a:r>
              <a:rPr lang="ar-IQ" sz="2800" dirty="0" smtClean="0">
                <a:solidFill>
                  <a:schemeClr val="tx2">
                    <a:lumMod val="50000"/>
                  </a:schemeClr>
                </a:solidFill>
              </a:rPr>
              <a:t>الذبح دفعه واحده</a:t>
            </a:r>
            <a:r>
              <a:rPr lang="en-US" sz="2800" dirty="0" smtClean="0">
                <a:solidFill>
                  <a:schemeClr val="tx2">
                    <a:lumMod val="50000"/>
                  </a:schemeClr>
                </a:solidFill>
              </a:rPr>
              <a:t/>
            </a:r>
            <a:br>
              <a:rPr lang="en-US" sz="2800" dirty="0" smtClean="0">
                <a:solidFill>
                  <a:schemeClr val="tx2">
                    <a:lumMod val="50000"/>
                  </a:schemeClr>
                </a:solidFill>
              </a:rPr>
            </a:br>
            <a:r>
              <a:rPr lang="en-US" sz="2800" dirty="0" smtClean="0">
                <a:solidFill>
                  <a:schemeClr val="tx2">
                    <a:lumMod val="50000"/>
                  </a:schemeClr>
                </a:solidFill>
              </a:rPr>
              <a:t>F--Be  animal alive before slaughter( referring blood and movement explosion after slaughter).</a:t>
            </a:r>
            <a:r>
              <a:rPr lang="ar-IQ" sz="2800" dirty="0" smtClean="0">
                <a:solidFill>
                  <a:schemeClr val="tx2">
                    <a:lumMod val="50000"/>
                  </a:schemeClr>
                </a:solidFill>
              </a:rPr>
              <a:t>الحيوان حي تدفق الدم رفس</a:t>
            </a:r>
            <a:endParaRPr lang="en-US" sz="2800" dirty="0">
              <a:solidFill>
                <a:schemeClr val="tx2">
                  <a:lumMod val="50000"/>
                </a:schemeClr>
              </a:solidFill>
            </a:endParaRPr>
          </a:p>
        </p:txBody>
      </p:sp>
    </p:spTree>
  </p:cSld>
  <p:clrMapOvr>
    <a:masterClrMapping/>
  </p:clrMapOvr>
  <p:transition>
    <p:push dir="d"/>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4282" y="214291"/>
            <a:ext cx="8715436" cy="6494085"/>
          </a:xfrm>
          <a:prstGeom prst="rect">
            <a:avLst/>
          </a:prstGeom>
        </p:spPr>
        <p:txBody>
          <a:bodyPr wrap="square">
            <a:spAutoFit/>
          </a:bodyPr>
          <a:lstStyle/>
          <a:p>
            <a:r>
              <a:rPr lang="en-US" sz="3200" dirty="0" smtClean="0">
                <a:solidFill>
                  <a:srgbClr val="FF0000"/>
                </a:solidFill>
              </a:rPr>
              <a:t>For method of slaughter on Islamic way:</a:t>
            </a:r>
            <a:r>
              <a:rPr lang="ar-IQ" sz="3200" dirty="0" smtClean="0">
                <a:solidFill>
                  <a:srgbClr val="FF0000"/>
                </a:solidFill>
              </a:rPr>
              <a:t>الحيوانات تذبح</a:t>
            </a:r>
            <a:r>
              <a:rPr lang="en-US" sz="3200" dirty="0" smtClean="0">
                <a:solidFill>
                  <a:srgbClr val="FF0000"/>
                </a:solidFill>
              </a:rPr>
              <a:t/>
            </a:r>
            <a:br>
              <a:rPr lang="en-US" sz="3200" dirty="0" smtClean="0">
                <a:solidFill>
                  <a:srgbClr val="FF0000"/>
                </a:solidFill>
              </a:rPr>
            </a:br>
            <a:r>
              <a:rPr lang="en-US" sz="3200" dirty="0" smtClean="0">
                <a:solidFill>
                  <a:schemeClr val="tx1">
                    <a:lumMod val="95000"/>
                    <a:lumOff val="5000"/>
                  </a:schemeClr>
                </a:solidFill>
              </a:rPr>
              <a:t>1-- cows, cattle slaughter method is :                                                                                                               </a:t>
            </a:r>
            <a:r>
              <a:rPr lang="en-US" sz="3200" dirty="0" smtClean="0">
                <a:solidFill>
                  <a:schemeClr val="accent1">
                    <a:lumMod val="75000"/>
                  </a:schemeClr>
                </a:solidFill>
              </a:rPr>
              <a:t>A-- When the animal lying on the ground slaughtered along the jugular vein to cut the jugular vein and carotid artery and cutting at the neck area.</a:t>
            </a:r>
            <a:br>
              <a:rPr lang="en-US" sz="3200" dirty="0" smtClean="0">
                <a:solidFill>
                  <a:schemeClr val="accent1">
                    <a:lumMod val="75000"/>
                  </a:schemeClr>
                </a:solidFill>
              </a:rPr>
            </a:br>
            <a:r>
              <a:rPr lang="en-US" sz="3200" dirty="0" smtClean="0">
                <a:solidFill>
                  <a:schemeClr val="accent1">
                    <a:lumMod val="75000"/>
                  </a:schemeClr>
                </a:solidFill>
              </a:rPr>
              <a:t>B--  When the animal hanging work cut accidental one in the neck area and then after completing the bleeding process separates the head from the body of the carcass.                         </a:t>
            </a:r>
            <a:r>
              <a:rPr lang="ar-IQ" sz="3200" dirty="0" smtClean="0">
                <a:solidFill>
                  <a:schemeClr val="accent1">
                    <a:lumMod val="75000"/>
                  </a:schemeClr>
                </a:solidFill>
              </a:rPr>
              <a:t>                             </a:t>
            </a:r>
            <a:r>
              <a:rPr lang="en-US" sz="3200" dirty="0" smtClean="0">
                <a:solidFill>
                  <a:schemeClr val="accent1">
                    <a:lumMod val="75000"/>
                  </a:schemeClr>
                </a:solidFill>
              </a:rPr>
              <a:t> This method is characterized as give more blood,  which can accumulate in the blood streams</a:t>
            </a:r>
            <a:r>
              <a:rPr lang="ar-IQ" sz="3200" dirty="0" smtClean="0">
                <a:solidFill>
                  <a:schemeClr val="accent1">
                    <a:lumMod val="75000"/>
                  </a:schemeClr>
                </a:solidFill>
              </a:rPr>
              <a:t>مجاري خاصة</a:t>
            </a:r>
            <a:r>
              <a:rPr lang="en-US" sz="3200" dirty="0" smtClean="0">
                <a:solidFill>
                  <a:schemeClr val="accent1">
                    <a:lumMod val="75000"/>
                  </a:schemeClr>
                </a:solidFill>
              </a:rPr>
              <a:t> under special place bleeding</a:t>
            </a:r>
            <a:r>
              <a:rPr lang="ar-IQ" sz="3200" dirty="0" smtClean="0">
                <a:solidFill>
                  <a:schemeClr val="accent1">
                    <a:lumMod val="75000"/>
                  </a:schemeClr>
                </a:solidFill>
              </a:rPr>
              <a:t>تحت مكان النزف </a:t>
            </a:r>
            <a:r>
              <a:rPr lang="en-US" sz="3200" dirty="0" smtClean="0">
                <a:solidFill>
                  <a:schemeClr val="accent1">
                    <a:lumMod val="75000"/>
                  </a:schemeClr>
                </a:solidFill>
              </a:rPr>
              <a:t>. </a:t>
            </a:r>
            <a:endParaRPr lang="en-US" sz="3200" dirty="0">
              <a:solidFill>
                <a:schemeClr val="accent1">
                  <a:lumMod val="75000"/>
                </a:schemeClr>
              </a:solidFill>
            </a:endParaRPr>
          </a:p>
        </p:txBody>
      </p:sp>
    </p:spTree>
  </p:cSld>
  <p:clrMapOvr>
    <a:masterClrMapping/>
  </p:clrMapOvr>
  <p:transition>
    <p:newsflash/>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1"/>
          <p:cNvSpPr>
            <a:spLocks noChangeArrowheads="1"/>
          </p:cNvSpPr>
          <p:nvPr/>
        </p:nvSpPr>
        <p:spPr bwMode="auto">
          <a:xfrm>
            <a:off x="0" y="527434"/>
            <a:ext cx="9144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 2-- sheep and goats</a:t>
            </a:r>
            <a:br>
              <a:rPr kumimoji="0" lang="en-US" sz="36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br>
            <a:r>
              <a:rPr kumimoji="0" lang="en-US" sz="3600" b="0" i="0" u="none" strike="noStrike" cap="none" normalizeH="0" baseline="0" dirty="0" smtClean="0">
                <a:ln>
                  <a:noFill/>
                </a:ln>
                <a:solidFill>
                  <a:schemeClr val="accent1">
                    <a:lumMod val="75000"/>
                  </a:schemeClr>
                </a:solidFill>
                <a:effectLst/>
                <a:latin typeface="Arial" pitchFamily="34" charset="0"/>
                <a:ea typeface="Calibri" pitchFamily="34" charset="0"/>
                <a:cs typeface="Arial" pitchFamily="34" charset="0"/>
              </a:rPr>
              <a:t>We cut in the skin in the jugular groove area in the neck and cut jugular vein and carotid artery on the right side and the left and then the head due to the back </a:t>
            </a:r>
            <a:r>
              <a:rPr kumimoji="0" lang="ar-IQ" sz="3600" b="0" i="0" u="none" strike="noStrike" cap="none" normalizeH="0" baseline="0" dirty="0" smtClean="0">
                <a:ln>
                  <a:noFill/>
                </a:ln>
                <a:solidFill>
                  <a:schemeClr val="accent1">
                    <a:lumMod val="75000"/>
                  </a:schemeClr>
                </a:solidFill>
                <a:effectLst/>
                <a:latin typeface="Arial" pitchFamily="34" charset="0"/>
                <a:ea typeface="Calibri" pitchFamily="34" charset="0"/>
                <a:cs typeface="Arial" pitchFamily="34" charset="0"/>
              </a:rPr>
              <a:t>يرجع للخلف</a:t>
            </a:r>
            <a:r>
              <a:rPr kumimoji="0" lang="en-US" sz="3600" b="0" i="0" u="none" strike="noStrike" cap="none" normalizeH="0" baseline="0" dirty="0" smtClean="0">
                <a:ln>
                  <a:noFill/>
                </a:ln>
                <a:solidFill>
                  <a:schemeClr val="accent1">
                    <a:lumMod val="75000"/>
                  </a:schemeClr>
                </a:solidFill>
                <a:effectLst/>
                <a:latin typeface="Arial" pitchFamily="34" charset="0"/>
                <a:ea typeface="Calibri" pitchFamily="34" charset="0"/>
                <a:cs typeface="Arial" pitchFamily="34" charset="0"/>
              </a:rPr>
              <a:t>of the destroyed</a:t>
            </a:r>
            <a:r>
              <a:rPr kumimoji="0" lang="ar-IQ" sz="3600" b="0" i="0" u="none" strike="noStrike" cap="none" normalizeH="0" baseline="0" dirty="0" smtClean="0">
                <a:ln>
                  <a:noFill/>
                </a:ln>
                <a:solidFill>
                  <a:schemeClr val="accent1">
                    <a:lumMod val="75000"/>
                  </a:schemeClr>
                </a:solidFill>
                <a:effectLst/>
                <a:latin typeface="Arial" pitchFamily="34" charset="0"/>
                <a:ea typeface="Calibri" pitchFamily="34" charset="0"/>
                <a:cs typeface="Arial" pitchFamily="34" charset="0"/>
              </a:rPr>
              <a:t>تحطم</a:t>
            </a:r>
            <a:r>
              <a:rPr kumimoji="0" lang="en-US" sz="3600" b="0" i="0" u="none" strike="noStrike" cap="none" normalizeH="0" dirty="0" smtClean="0">
                <a:ln>
                  <a:noFill/>
                </a:ln>
                <a:solidFill>
                  <a:schemeClr val="accent1">
                    <a:lumMod val="75000"/>
                  </a:schemeClr>
                </a:solidFill>
                <a:effectLst/>
                <a:latin typeface="Arial" pitchFamily="34" charset="0"/>
                <a:ea typeface="Calibri" pitchFamily="34" charset="0"/>
                <a:cs typeface="Arial" pitchFamily="34" charset="0"/>
              </a:rPr>
              <a:t> </a:t>
            </a:r>
            <a:r>
              <a:rPr kumimoji="0" lang="en-US" sz="3600" b="0" i="0" u="none" strike="noStrike" cap="none" normalizeH="0" baseline="0" dirty="0" smtClean="0">
                <a:ln>
                  <a:noFill/>
                </a:ln>
                <a:solidFill>
                  <a:schemeClr val="accent1">
                    <a:lumMod val="75000"/>
                  </a:schemeClr>
                </a:solidFill>
                <a:effectLst/>
                <a:latin typeface="Arial" pitchFamily="34" charset="0"/>
                <a:ea typeface="Calibri" pitchFamily="34" charset="0"/>
                <a:cs typeface="Arial" pitchFamily="34" charset="0"/>
              </a:rPr>
              <a:t> medulla oblongata.</a:t>
            </a:r>
            <a:endParaRPr kumimoji="0" lang="en-US" sz="3600" b="0" i="0" u="none" strike="noStrike" cap="none" normalizeH="0" baseline="0" dirty="0" smtClean="0">
              <a:ln>
                <a:noFill/>
              </a:ln>
              <a:solidFill>
                <a:schemeClr val="accent1">
                  <a:lumMod val="75000"/>
                </a:schemeClr>
              </a:solidFill>
              <a:effectLst/>
              <a:latin typeface="Arial" pitchFamily="34" charset="0"/>
              <a:cs typeface="Arial" pitchFamily="34" charset="0"/>
            </a:endParaRPr>
          </a:p>
        </p:txBody>
      </p:sp>
    </p:spTree>
  </p:cSld>
  <p:clrMapOvr>
    <a:masterClrMapping/>
  </p:clrMapOvr>
  <p:transition>
    <p:cover dir="d"/>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1"/>
          <p:cNvSpPr>
            <a:spLocks noChangeArrowheads="1"/>
          </p:cNvSpPr>
          <p:nvPr/>
        </p:nvSpPr>
        <p:spPr bwMode="auto">
          <a:xfrm>
            <a:off x="0" y="-51767"/>
            <a:ext cx="9144000" cy="65248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4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Bleeding or slaughter:</a:t>
            </a:r>
            <a:br>
              <a:rPr kumimoji="0" lang="en-US" sz="5400" b="0" i="0" u="none" strike="noStrike" cap="none" normalizeH="0" baseline="0" dirty="0" smtClean="0">
                <a:ln>
                  <a:noFill/>
                </a:ln>
                <a:solidFill>
                  <a:srgbClr val="FF0000"/>
                </a:solidFill>
                <a:effectLst/>
                <a:latin typeface="Arial" pitchFamily="34" charset="0"/>
                <a:ea typeface="Calibri" pitchFamily="34" charset="0"/>
                <a:cs typeface="Arial" pitchFamily="34" charset="0"/>
              </a:rPr>
            </a:br>
            <a:r>
              <a:rPr kumimoji="0" lang="en-US" sz="28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Its purpose is to bring out the largest possible amount of blood from the carcass in the shortest possible time, as well as shock achieve  this purpose  because the bleeding of others well lead to a carcass  quickly damage and reduces the quality  &amp; storage value of   carcass  .             </a:t>
            </a:r>
            <a:r>
              <a:rPr kumimoji="0" lang="ar-IQ" sz="28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                                                             </a:t>
            </a:r>
            <a:r>
              <a:rPr kumimoji="0" lang="en-US" sz="28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 The volume  of blood in the body of the animal is (1 to 12) of the animal's body weight and to complete bleeding process the animal  must be in healthy good  &amp; slaughter must be done  after being subjected to the process of  stunning shock  lead to  arteries contraction  and increase heart function , as well as blood pressure and all these things lead to good bleeding.</a:t>
            </a:r>
            <a:endParaRPr kumimoji="0" lang="en-US" sz="2800" b="0"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spTree>
  </p:cSld>
  <p:clrMapOvr>
    <a:masterClrMapping/>
  </p:clrMapOvr>
  <p:transition>
    <p:newsflash/>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00066" y="285728"/>
            <a:ext cx="8429652" cy="4154984"/>
          </a:xfrm>
          <a:prstGeom prst="rect">
            <a:avLst/>
          </a:prstGeom>
        </p:spPr>
        <p:txBody>
          <a:bodyPr wrap="square">
            <a:spAutoFit/>
          </a:bodyPr>
          <a:lstStyle/>
          <a:p>
            <a:r>
              <a:rPr lang="en-US" sz="4400" dirty="0" smtClean="0">
                <a:solidFill>
                  <a:srgbClr val="FF0000"/>
                </a:solidFill>
              </a:rPr>
              <a:t>Types  of bleeding :-                        1—Complet (perfect) bleeding    </a:t>
            </a:r>
          </a:p>
          <a:p>
            <a:r>
              <a:rPr lang="en-US" sz="4400" dirty="0" smtClean="0">
                <a:solidFill>
                  <a:srgbClr val="FF0000"/>
                </a:solidFill>
              </a:rPr>
              <a:t> 2—Incomplet (in perfect)bleeding            (ill bleeding) and can be identified in two ways the naked eye(grossly) and laboratory(chemical tests) .     </a:t>
            </a:r>
            <a:endParaRPr lang="en-US" sz="4400" dirty="0">
              <a:solidFill>
                <a:srgbClr val="FF0000"/>
              </a:solidFill>
            </a:endParaRPr>
          </a:p>
        </p:txBody>
      </p:sp>
    </p:spTree>
  </p:cSld>
  <p:clrMapOvr>
    <a:masterClrMapping/>
  </p:clrMapOvr>
  <p:transition>
    <p:newsflash/>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4282" y="214290"/>
            <a:ext cx="8715436" cy="6555641"/>
          </a:xfrm>
          <a:prstGeom prst="rect">
            <a:avLst/>
          </a:prstGeom>
        </p:spPr>
        <p:txBody>
          <a:bodyPr wrap="square">
            <a:spAutoFit/>
          </a:bodyPr>
          <a:lstStyle/>
          <a:p>
            <a:r>
              <a:rPr lang="en-US" sz="2800" dirty="0" smtClean="0">
                <a:solidFill>
                  <a:srgbClr val="FF0000"/>
                </a:solidFill>
              </a:rPr>
              <a:t>The most important signs anatomical bleeding unfinished: </a:t>
            </a:r>
            <a:br>
              <a:rPr lang="en-US" sz="2800" dirty="0" smtClean="0">
                <a:solidFill>
                  <a:srgbClr val="FF0000"/>
                </a:solidFill>
              </a:rPr>
            </a:br>
            <a:r>
              <a:rPr lang="en-US" sz="2800" dirty="0" smtClean="0">
                <a:solidFill>
                  <a:srgbClr val="0070C0"/>
                </a:solidFill>
              </a:rPr>
              <a:t>1-congestion and the appearance of blood vessels under the skin.</a:t>
            </a:r>
            <a:br>
              <a:rPr lang="en-US" sz="2800" dirty="0" smtClean="0">
                <a:solidFill>
                  <a:srgbClr val="0070C0"/>
                </a:solidFill>
              </a:rPr>
            </a:br>
            <a:r>
              <a:rPr lang="en-US" sz="2800" dirty="0" smtClean="0">
                <a:solidFill>
                  <a:srgbClr val="0070C0"/>
                </a:solidFill>
              </a:rPr>
              <a:t>2-Guts internal or internal visceral  be congested and flaccid and watery.</a:t>
            </a:r>
            <a:br>
              <a:rPr lang="en-US" sz="2800" dirty="0" smtClean="0">
                <a:solidFill>
                  <a:srgbClr val="0070C0"/>
                </a:solidFill>
              </a:rPr>
            </a:br>
            <a:r>
              <a:rPr lang="en-US" sz="2800" dirty="0" smtClean="0">
                <a:solidFill>
                  <a:srgbClr val="0070C0"/>
                </a:solidFill>
              </a:rPr>
              <a:t>3-Veins between the ribs be prominent and congested and clear.</a:t>
            </a:r>
            <a:br>
              <a:rPr lang="en-US" sz="2800" dirty="0" smtClean="0">
                <a:solidFill>
                  <a:srgbClr val="0070C0"/>
                </a:solidFill>
              </a:rPr>
            </a:br>
            <a:r>
              <a:rPr lang="en-US" sz="2800" dirty="0" smtClean="0">
                <a:solidFill>
                  <a:srgbClr val="0070C0"/>
                </a:solidFill>
              </a:rPr>
              <a:t>4-Lymph nodes be filled with blood but not overgrown notes clearly pre-scapular lymph nod .    5-Cutting at work in the chewing(</a:t>
            </a:r>
            <a:r>
              <a:rPr lang="en-US" sz="2800" dirty="0" err="1" smtClean="0">
                <a:solidFill>
                  <a:srgbClr val="0070C0"/>
                </a:solidFill>
              </a:rPr>
              <a:t>Masster</a:t>
            </a:r>
            <a:r>
              <a:rPr lang="en-US" sz="2800" dirty="0" smtClean="0">
                <a:solidFill>
                  <a:srgbClr val="0070C0"/>
                </a:solidFill>
              </a:rPr>
              <a:t>) muscle noticed blood flow  pieces in place.</a:t>
            </a:r>
            <a:br>
              <a:rPr lang="en-US" sz="2800" dirty="0" smtClean="0">
                <a:solidFill>
                  <a:srgbClr val="0070C0"/>
                </a:solidFill>
              </a:rPr>
            </a:br>
            <a:r>
              <a:rPr lang="en-US" sz="2800" dirty="0" smtClean="0">
                <a:solidFill>
                  <a:srgbClr val="0070C0"/>
                </a:solidFill>
              </a:rPr>
              <a:t>6-- Left ventricle of the heart is full of blood.</a:t>
            </a:r>
            <a:br>
              <a:rPr lang="en-US" sz="2800" dirty="0" smtClean="0">
                <a:solidFill>
                  <a:srgbClr val="0070C0"/>
                </a:solidFill>
              </a:rPr>
            </a:br>
            <a:r>
              <a:rPr lang="en-US" sz="2800" dirty="0" smtClean="0">
                <a:solidFill>
                  <a:srgbClr val="0070C0"/>
                </a:solidFill>
              </a:rPr>
              <a:t>7-Color is dark carcass.</a:t>
            </a:r>
            <a:br>
              <a:rPr lang="en-US" sz="2800" dirty="0" smtClean="0">
                <a:solidFill>
                  <a:srgbClr val="0070C0"/>
                </a:solidFill>
              </a:rPr>
            </a:br>
            <a:r>
              <a:rPr lang="en-US" sz="2800" dirty="0" smtClean="0">
                <a:solidFill>
                  <a:srgbClr val="0070C0"/>
                </a:solidFill>
              </a:rPr>
              <a:t>8-Cutting at work in the armpit will see congestion veins with blood and this test called (Mays test).</a:t>
            </a:r>
            <a:endParaRPr lang="en-US" sz="2800" dirty="0">
              <a:solidFill>
                <a:srgbClr val="0070C0"/>
              </a:solidFill>
            </a:endParaRPr>
          </a:p>
        </p:txBody>
      </p:sp>
    </p:spTree>
  </p:cSld>
  <p:clrMapOvr>
    <a:masterClrMapping/>
  </p:clrMapOvr>
  <p:transition>
    <p:plus/>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4282" y="214290"/>
            <a:ext cx="8715436" cy="2246769"/>
          </a:xfrm>
          <a:prstGeom prst="rect">
            <a:avLst/>
          </a:prstGeom>
        </p:spPr>
        <p:txBody>
          <a:bodyPr wrap="square">
            <a:spAutoFit/>
          </a:bodyPr>
          <a:lstStyle/>
          <a:p>
            <a:r>
              <a:rPr lang="en-US" sz="2800" dirty="0" smtClean="0">
                <a:solidFill>
                  <a:schemeClr val="tx2">
                    <a:lumMod val="75000"/>
                  </a:schemeClr>
                </a:solidFill>
              </a:rPr>
              <a:t>  Mays test: </a:t>
            </a:r>
          </a:p>
          <a:p>
            <a:r>
              <a:rPr lang="en-US" sz="2800" dirty="0" smtClean="0">
                <a:solidFill>
                  <a:schemeClr val="tx2">
                    <a:lumMod val="75000"/>
                  </a:schemeClr>
                </a:solidFill>
              </a:rPr>
              <a:t> Is one of the tests to see bleeding incomplete naked eye through the work of cutting in the armpit area and watch the congestion of blood veins.</a:t>
            </a:r>
            <a:br>
              <a:rPr lang="en-US" sz="2800" dirty="0" smtClean="0">
                <a:solidFill>
                  <a:schemeClr val="tx2">
                    <a:lumMod val="75000"/>
                  </a:schemeClr>
                </a:solidFill>
              </a:rPr>
            </a:br>
            <a:endParaRPr lang="en-US" sz="2800" dirty="0">
              <a:solidFill>
                <a:schemeClr val="tx2">
                  <a:lumMod val="75000"/>
                </a:schemeClr>
              </a:solidFill>
            </a:endParaRPr>
          </a:p>
        </p:txBody>
      </p:sp>
      <p:sp>
        <p:nvSpPr>
          <p:cNvPr id="3" name="مثلث متساوي الساقين 2"/>
          <p:cNvSpPr/>
          <p:nvPr/>
        </p:nvSpPr>
        <p:spPr>
          <a:xfrm>
            <a:off x="11787238" y="285728"/>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مستطيل 3"/>
          <p:cNvSpPr/>
          <p:nvPr/>
        </p:nvSpPr>
        <p:spPr>
          <a:xfrm>
            <a:off x="214282" y="2500306"/>
            <a:ext cx="8715436" cy="2554545"/>
          </a:xfrm>
          <a:prstGeom prst="rect">
            <a:avLst/>
          </a:prstGeom>
        </p:spPr>
        <p:txBody>
          <a:bodyPr wrap="square">
            <a:spAutoFit/>
          </a:bodyPr>
          <a:lstStyle/>
          <a:p>
            <a:r>
              <a:rPr lang="en-US" sz="4000" dirty="0" smtClean="0">
                <a:solidFill>
                  <a:srgbClr val="FF0000"/>
                </a:solidFill>
              </a:rPr>
              <a:t>2. The method of slaughter Jewish:</a:t>
            </a:r>
          </a:p>
          <a:p>
            <a:r>
              <a:rPr lang="en-US" sz="4000" dirty="0" smtClean="0">
                <a:solidFill>
                  <a:schemeClr val="accent2">
                    <a:lumMod val="75000"/>
                  </a:schemeClr>
                </a:solidFill>
              </a:rPr>
              <a:t> used in some countries where pigs are slaughtered in this way tingling animal cut one jugular veins in the neck area. </a:t>
            </a:r>
            <a:endParaRPr lang="en-US" sz="4000" dirty="0">
              <a:solidFill>
                <a:schemeClr val="accent2">
                  <a:lumMod val="75000"/>
                </a:schemeClr>
              </a:solidFill>
            </a:endParaRPr>
          </a:p>
        </p:txBody>
      </p:sp>
    </p:spTree>
  </p:cSld>
  <p:clrMapOvr>
    <a:masterClrMapping/>
  </p:clrMapOvr>
  <p:transition>
    <p:newsflash/>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4282" y="117693"/>
            <a:ext cx="8786874" cy="6740307"/>
          </a:xfrm>
          <a:prstGeom prst="rect">
            <a:avLst/>
          </a:prstGeom>
        </p:spPr>
        <p:txBody>
          <a:bodyPr wrap="square">
            <a:spAutoFit/>
          </a:bodyPr>
          <a:lstStyle/>
          <a:p>
            <a:r>
              <a:rPr lang="en-US" sz="3600" dirty="0" smtClean="0">
                <a:solidFill>
                  <a:srgbClr val="FF0000"/>
                </a:solidFill>
              </a:rPr>
              <a:t>Slaughtering of animal after death :-</a:t>
            </a:r>
            <a:r>
              <a:rPr lang="en-US" sz="3600" dirty="0" smtClean="0">
                <a:solidFill>
                  <a:schemeClr val="tx2">
                    <a:lumMod val="60000"/>
                    <a:lumOff val="40000"/>
                  </a:schemeClr>
                </a:solidFill>
              </a:rPr>
              <a:t>                1-Singns of normal incision is not seen.                               2-All veins under skin of head filled with blood .3-Color of muscle dark .                                     4- There is green color in abdomen wall &amp; fat rounded kidney &amp;  Liver became super facial . 5--Congested  of Lung especially if animal sufficient or animal still full down  in water &amp; color of blood become dark .                                   6—Right vertical fill with blood &amp; then vertical become empty with blood &amp; abdomen cavity contain undesirable odor . </a:t>
            </a:r>
            <a:endParaRPr lang="en-US" sz="3600" dirty="0">
              <a:solidFill>
                <a:schemeClr val="tx2">
                  <a:lumMod val="60000"/>
                  <a:lumOff val="40000"/>
                </a:schemeClr>
              </a:solidFill>
            </a:endParaRPr>
          </a:p>
        </p:txBody>
      </p:sp>
    </p:spTree>
  </p:cSld>
  <p:clrMapOvr>
    <a:masterClrMapping/>
  </p:clrMapOvr>
  <p:transition>
    <p:push dir="r"/>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89482"/>
            <a:ext cx="91440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Note:</a:t>
            </a:r>
            <a:r>
              <a:rPr kumimoji="0" lang="en-US" sz="3600" b="0" i="0" u="none" strike="noStrike" cap="none" normalizeH="0" baseline="0" dirty="0" smtClean="0">
                <a:ln>
                  <a:noFill/>
                </a:ln>
                <a:solidFill>
                  <a:schemeClr val="tx2">
                    <a:lumMod val="50000"/>
                  </a:schemeClr>
                </a:solidFill>
                <a:effectLst/>
                <a:latin typeface="Arial" pitchFamily="34" charset="0"/>
                <a:ea typeface="Calibri" pitchFamily="34" charset="0"/>
                <a:cs typeface="Arial" pitchFamily="34" charset="0"/>
              </a:rPr>
              <a:t/>
            </a:r>
            <a:br>
              <a:rPr kumimoji="0" lang="en-US" sz="3600" b="0" i="0" u="none" strike="noStrike" cap="none" normalizeH="0" baseline="0" dirty="0" smtClean="0">
                <a:ln>
                  <a:noFill/>
                </a:ln>
                <a:solidFill>
                  <a:schemeClr val="tx2">
                    <a:lumMod val="50000"/>
                  </a:schemeClr>
                </a:solidFill>
                <a:effectLst/>
                <a:latin typeface="Arial" pitchFamily="34" charset="0"/>
                <a:ea typeface="Calibri" pitchFamily="34" charset="0"/>
                <a:cs typeface="Arial" pitchFamily="34" charset="0"/>
              </a:rPr>
            </a:br>
            <a:r>
              <a:rPr kumimoji="0" lang="en-US" sz="3600" b="0" i="0" u="none" strike="noStrike" cap="none" normalizeH="0" baseline="0" dirty="0" smtClean="0">
                <a:ln>
                  <a:noFill/>
                </a:ln>
                <a:solidFill>
                  <a:schemeClr val="tx2">
                    <a:lumMod val="50000"/>
                  </a:schemeClr>
                </a:solidFill>
                <a:effectLst/>
                <a:latin typeface="Arial" pitchFamily="34" charset="0"/>
                <a:ea typeface="Calibri" pitchFamily="34" charset="0"/>
                <a:cs typeface="Arial" pitchFamily="34" charset="0"/>
              </a:rPr>
              <a:t>Wounded  animal or infected animal or animal suffering   with  fever leads to excessive blood case which must differentiate on the status of bleeding where the carcass  be congested in the case of excessive blood(hyperemia) and bodily changes are accompanied by clear&amp; pathology and while bleeding incomplete be mechanical and non-diet or without  fever .</a:t>
            </a:r>
            <a:endParaRPr kumimoji="0" lang="en-US" sz="3600" b="0" i="0" u="none" strike="noStrike" cap="none" normalizeH="0" baseline="0" dirty="0" smtClean="0">
              <a:ln>
                <a:noFill/>
              </a:ln>
              <a:solidFill>
                <a:schemeClr val="tx2">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2">
                    <a:lumMod val="50000"/>
                  </a:schemeClr>
                </a:solidFill>
                <a:effectLst/>
                <a:latin typeface="Arial" pitchFamily="34" charset="0"/>
                <a:cs typeface="Arial" pitchFamily="34" charset="0"/>
              </a:rPr>
              <a:t> </a:t>
            </a:r>
          </a:p>
        </p:txBody>
      </p:sp>
    </p:spTree>
  </p:cSld>
  <p:clrMapOvr>
    <a:masterClrMapping/>
  </p:clrMapOvr>
  <p:transition>
    <p:newsfla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Dell\Desktop\مادة الصحة العامة البيطرية\صور امراض الصحة العامة اعداد د. احمد الشديدي\السل\1.jpg"/>
          <p:cNvPicPr>
            <a:picLocks noChangeAspect="1" noChangeArrowheads="1"/>
          </p:cNvPicPr>
          <p:nvPr/>
        </p:nvPicPr>
        <p:blipFill>
          <a:blip r:embed="rId2" cstate="print"/>
          <a:srcRect/>
          <a:stretch>
            <a:fillRect/>
          </a:stretch>
        </p:blipFill>
        <p:spPr bwMode="auto">
          <a:xfrm>
            <a:off x="571472" y="214290"/>
            <a:ext cx="8572528" cy="6000792"/>
          </a:xfrm>
          <a:prstGeom prst="rect">
            <a:avLst/>
          </a:prstGeom>
          <a:noFill/>
        </p:spPr>
      </p:pic>
    </p:spTree>
  </p:cSld>
  <p:clrMapOvr>
    <a:masterClrMapping/>
  </p:clrMapOvr>
  <p:transition>
    <p:newsflash/>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4282" y="335846"/>
            <a:ext cx="8715436" cy="6001643"/>
          </a:xfrm>
          <a:prstGeom prst="rect">
            <a:avLst/>
          </a:prstGeom>
        </p:spPr>
        <p:txBody>
          <a:bodyPr wrap="square">
            <a:spAutoFit/>
          </a:bodyPr>
          <a:lstStyle/>
          <a:p>
            <a:r>
              <a:rPr lang="en-US" sz="2400" dirty="0" smtClean="0">
                <a:solidFill>
                  <a:srgbClr val="C00000"/>
                </a:solidFill>
              </a:rPr>
              <a:t>The first practical material for the health of the meat:</a:t>
            </a:r>
            <a:br>
              <a:rPr lang="en-US" sz="2400" dirty="0" smtClean="0">
                <a:solidFill>
                  <a:srgbClr val="C00000"/>
                </a:solidFill>
              </a:rPr>
            </a:br>
            <a:r>
              <a:rPr lang="en-US" sz="2400" dirty="0" smtClean="0">
                <a:solidFill>
                  <a:srgbClr val="FF0000"/>
                </a:solidFill>
              </a:rPr>
              <a:t>Measure the degree of bleeding method: -</a:t>
            </a:r>
            <a:r>
              <a:rPr lang="en-US" sz="2400" dirty="0" smtClean="0">
                <a:solidFill>
                  <a:schemeClr val="tx2">
                    <a:lumMod val="75000"/>
                  </a:schemeClr>
                </a:solidFill>
              </a:rPr>
              <a:t/>
            </a:r>
            <a:br>
              <a:rPr lang="en-US" sz="2400" dirty="0" smtClean="0">
                <a:solidFill>
                  <a:schemeClr val="tx2">
                    <a:lumMod val="75000"/>
                  </a:schemeClr>
                </a:solidFill>
              </a:rPr>
            </a:br>
            <a:r>
              <a:rPr lang="en-US" sz="2400" dirty="0" smtClean="0">
                <a:solidFill>
                  <a:schemeClr val="tx2">
                    <a:lumMod val="75000"/>
                  </a:schemeClr>
                </a:solidFill>
              </a:rPr>
              <a:t>Laboratory there are several ways</a:t>
            </a:r>
            <a:br>
              <a:rPr lang="en-US" sz="2400" dirty="0" smtClean="0">
                <a:solidFill>
                  <a:schemeClr val="tx2">
                    <a:lumMod val="75000"/>
                  </a:schemeClr>
                </a:solidFill>
              </a:rPr>
            </a:br>
            <a:r>
              <a:rPr lang="en-US" sz="2400" dirty="0" smtClean="0">
                <a:solidFill>
                  <a:schemeClr val="tx2">
                    <a:lumMod val="75000"/>
                  </a:schemeClr>
                </a:solidFill>
              </a:rPr>
              <a:t>1-Test Malachite green test :</a:t>
            </a:r>
            <a:br>
              <a:rPr lang="en-US" sz="2400" dirty="0" smtClean="0">
                <a:solidFill>
                  <a:schemeClr val="tx2">
                    <a:lumMod val="75000"/>
                  </a:schemeClr>
                </a:solidFill>
              </a:rPr>
            </a:br>
            <a:r>
              <a:rPr lang="en-US" sz="2400" dirty="0" smtClean="0">
                <a:solidFill>
                  <a:schemeClr val="tx2">
                    <a:lumMod val="75000"/>
                  </a:schemeClr>
                </a:solidFill>
              </a:rPr>
              <a:t>Take a piece meat  size( 6 g ) and placed in Jaffna and added to( 14 ml ) of water &amp;  left   for (10) minutes, we take( 7 ml ) of separated  and put in the test tube  and added a single drop of malachite green solution with a few of shake to the test tube  then add the diameter of the solution above  hydrogen peroxide(H2O2) concentration( 3% )with Shake the contents of the tube until the foam is made up and then leave the tube for( 20) minutes and recorded Color: -</a:t>
            </a:r>
            <a:br>
              <a:rPr lang="en-US" sz="2400" dirty="0" smtClean="0">
                <a:solidFill>
                  <a:schemeClr val="tx2">
                    <a:lumMod val="75000"/>
                  </a:schemeClr>
                </a:solidFill>
              </a:rPr>
            </a:br>
            <a:r>
              <a:rPr lang="en-US" sz="2400" dirty="0" smtClean="0">
                <a:solidFill>
                  <a:schemeClr val="tx2">
                    <a:lumMod val="75000"/>
                  </a:schemeClr>
                </a:solidFill>
              </a:rPr>
              <a:t>A-If the color of the solution clear blue means good bleeding</a:t>
            </a:r>
            <a:br>
              <a:rPr lang="en-US" sz="2400" dirty="0" smtClean="0">
                <a:solidFill>
                  <a:schemeClr val="tx2">
                    <a:lumMod val="75000"/>
                  </a:schemeClr>
                </a:solidFill>
              </a:rPr>
            </a:br>
            <a:r>
              <a:rPr lang="en-US" sz="2400" dirty="0" smtClean="0">
                <a:solidFill>
                  <a:schemeClr val="tx2">
                    <a:lumMod val="75000"/>
                  </a:schemeClr>
                </a:solidFill>
              </a:rPr>
              <a:t>B-- If the color of the solution turbid Green means bleeding accepted incomplete .</a:t>
            </a:r>
            <a:br>
              <a:rPr lang="en-US" sz="2400" dirty="0" smtClean="0">
                <a:solidFill>
                  <a:schemeClr val="tx2">
                    <a:lumMod val="75000"/>
                  </a:schemeClr>
                </a:solidFill>
              </a:rPr>
            </a:br>
            <a:r>
              <a:rPr lang="en-US" sz="2400" dirty="0" smtClean="0">
                <a:solidFill>
                  <a:schemeClr val="tx2">
                    <a:lumMod val="75000"/>
                  </a:schemeClr>
                </a:solidFill>
              </a:rPr>
              <a:t>C-if the color of the solution Chartreuse (Olive) and turbid mean bleeding incomplete. </a:t>
            </a:r>
            <a:endParaRPr lang="en-US" sz="2400" dirty="0">
              <a:solidFill>
                <a:schemeClr val="tx2">
                  <a:lumMod val="75000"/>
                </a:schemeClr>
              </a:solidFill>
            </a:endParaRPr>
          </a:p>
        </p:txBody>
      </p:sp>
    </p:spTree>
  </p:cSld>
  <p:clrMapOvr>
    <a:masterClrMapping/>
  </p:clrMapOvr>
  <p:transition>
    <p:newsflash/>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2844" y="285728"/>
            <a:ext cx="8715436" cy="2308324"/>
          </a:xfrm>
          <a:prstGeom prst="rect">
            <a:avLst/>
          </a:prstGeom>
        </p:spPr>
        <p:txBody>
          <a:bodyPr wrap="square">
            <a:spAutoFit/>
          </a:bodyPr>
          <a:lstStyle/>
          <a:p>
            <a:r>
              <a:rPr lang="en-US" sz="2400" dirty="0" smtClean="0">
                <a:solidFill>
                  <a:schemeClr val="tx2">
                    <a:lumMod val="60000"/>
                    <a:lumOff val="40000"/>
                  </a:schemeClr>
                </a:solidFill>
              </a:rPr>
              <a:t>2 –Pseudo-- peroxides  test :</a:t>
            </a:r>
            <a:br>
              <a:rPr lang="en-US" sz="2400" dirty="0" smtClean="0">
                <a:solidFill>
                  <a:schemeClr val="tx2">
                    <a:lumMod val="60000"/>
                    <a:lumOff val="40000"/>
                  </a:schemeClr>
                </a:solidFill>
              </a:rPr>
            </a:br>
            <a:r>
              <a:rPr lang="en-US" sz="2400" dirty="0" smtClean="0">
                <a:solidFill>
                  <a:schemeClr val="tx2">
                    <a:lumMod val="60000"/>
                    <a:lumOff val="40000"/>
                  </a:schemeClr>
                </a:solidFill>
              </a:rPr>
              <a:t>We take a piece of meat free of blood vessels and placed in Jaffna ceramic and added her Guaiacum solution and add two drops of a solution of hydrogen peroxides  If the bleeding perfect or good  be bluish green color of the solution, but if the color purple or dark solution the bleeding was unacceptable </a:t>
            </a:r>
            <a:endParaRPr lang="en-US" sz="2400" dirty="0">
              <a:solidFill>
                <a:schemeClr val="tx2">
                  <a:lumMod val="60000"/>
                  <a:lumOff val="40000"/>
                </a:schemeClr>
              </a:solidFill>
            </a:endParaRPr>
          </a:p>
        </p:txBody>
      </p:sp>
      <p:sp>
        <p:nvSpPr>
          <p:cNvPr id="3" name="مستطيل 2"/>
          <p:cNvSpPr/>
          <p:nvPr/>
        </p:nvSpPr>
        <p:spPr>
          <a:xfrm>
            <a:off x="214282" y="2428868"/>
            <a:ext cx="8715436" cy="4401205"/>
          </a:xfrm>
          <a:prstGeom prst="rect">
            <a:avLst/>
          </a:prstGeom>
        </p:spPr>
        <p:txBody>
          <a:bodyPr wrap="square">
            <a:spAutoFit/>
          </a:bodyPr>
          <a:lstStyle/>
          <a:p>
            <a:r>
              <a:rPr lang="en-US" sz="2800" dirty="0" smtClean="0">
                <a:solidFill>
                  <a:schemeClr val="tx1">
                    <a:lumMod val="95000"/>
                    <a:lumOff val="5000"/>
                  </a:schemeClr>
                </a:solidFill>
              </a:rPr>
              <a:t> 3-Reader test:</a:t>
            </a:r>
            <a:br>
              <a:rPr lang="en-US" sz="2800" dirty="0" smtClean="0">
                <a:solidFill>
                  <a:schemeClr val="tx1">
                    <a:lumMod val="95000"/>
                    <a:lumOff val="5000"/>
                  </a:schemeClr>
                </a:solidFill>
              </a:rPr>
            </a:br>
            <a:r>
              <a:rPr lang="en-US" sz="2800" dirty="0" smtClean="0">
                <a:solidFill>
                  <a:schemeClr val="tx1">
                    <a:lumMod val="95000"/>
                    <a:lumOff val="5000"/>
                  </a:schemeClr>
                </a:solidFill>
              </a:rPr>
              <a:t>Test solution attends add (one ml) of the blue to  </a:t>
            </a:r>
            <a:r>
              <a:rPr lang="en-US" sz="2800" dirty="0" err="1" smtClean="0">
                <a:solidFill>
                  <a:schemeClr val="tx1">
                    <a:lumMod val="95000"/>
                    <a:lumOff val="5000"/>
                  </a:schemeClr>
                </a:solidFill>
              </a:rPr>
              <a:t>Loflrzin</a:t>
            </a:r>
            <a:r>
              <a:rPr lang="en-US" sz="2800" dirty="0" smtClean="0">
                <a:solidFill>
                  <a:schemeClr val="tx1">
                    <a:lumMod val="95000"/>
                    <a:lumOff val="5000"/>
                  </a:schemeClr>
                </a:solidFill>
              </a:rPr>
              <a:t>  with( 0.5 ml )of </a:t>
            </a:r>
            <a:r>
              <a:rPr lang="en-US" sz="2800" dirty="0" err="1" smtClean="0">
                <a:solidFill>
                  <a:schemeClr val="tx1">
                    <a:lumMod val="95000"/>
                    <a:lumOff val="5000"/>
                  </a:schemeClr>
                </a:solidFill>
              </a:rPr>
              <a:t>Carbol</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facin</a:t>
            </a:r>
            <a:r>
              <a:rPr lang="en-US" sz="2800" dirty="0" smtClean="0">
                <a:solidFill>
                  <a:schemeClr val="tx1">
                    <a:lumMod val="95000"/>
                    <a:lumOff val="5000"/>
                  </a:schemeClr>
                </a:solidFill>
              </a:rPr>
              <a:t> diluted    to( 40 ml ) of distilled water, taking( 3 gm)  of meat minced and placed in a test tube and then added to the meat,( 5 </a:t>
            </a:r>
            <a:r>
              <a:rPr lang="en-US" sz="2800" dirty="0" err="1" smtClean="0">
                <a:solidFill>
                  <a:schemeClr val="tx1">
                    <a:lumMod val="95000"/>
                    <a:lumOff val="5000"/>
                  </a:schemeClr>
                </a:solidFill>
              </a:rPr>
              <a:t>mL</a:t>
            </a:r>
            <a:r>
              <a:rPr lang="en-US" sz="2800" dirty="0" smtClean="0">
                <a:solidFill>
                  <a:schemeClr val="tx1">
                    <a:lumMod val="95000"/>
                    <a:lumOff val="5000"/>
                  </a:schemeClr>
                </a:solidFill>
              </a:rPr>
              <a:t> )of the solution record, then leave the contents of the tube for(5  minutes) if no solution color  change or light green color of the solution, it means that the bleeding is good, but if the color of the solution was green or brown  the bleeding are inacceptable. </a:t>
            </a:r>
            <a:endParaRPr lang="en-US" sz="2800" dirty="0">
              <a:solidFill>
                <a:schemeClr val="tx1">
                  <a:lumMod val="95000"/>
                  <a:lumOff val="5000"/>
                </a:schemeClr>
              </a:solidFill>
            </a:endParaRPr>
          </a:p>
        </p:txBody>
      </p:sp>
    </p:spTree>
  </p:cSld>
  <p:clrMapOvr>
    <a:masterClrMapping/>
  </p:clrMapOvr>
  <p:transition>
    <p:randomBar/>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72376"/>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accent6">
                    <a:lumMod val="50000"/>
                  </a:schemeClr>
                </a:solidFill>
                <a:effectLst/>
                <a:latin typeface="Arial" pitchFamily="34" charset="0"/>
                <a:ea typeface="Calibri" pitchFamily="34" charset="0"/>
                <a:cs typeface="Arial" pitchFamily="34" charset="0"/>
              </a:rPr>
              <a:t>4-- Extracting hemoglobin test:</a:t>
            </a:r>
            <a:br>
              <a:rPr kumimoji="0" lang="en-US" sz="2400" b="0" i="0" u="none" strike="noStrike" cap="none" normalizeH="0" baseline="0" dirty="0" smtClean="0">
                <a:ln>
                  <a:noFill/>
                </a:ln>
                <a:solidFill>
                  <a:schemeClr val="accent6">
                    <a:lumMod val="50000"/>
                  </a:schemeClr>
                </a:solidFill>
                <a:effectLst/>
                <a:latin typeface="Arial" pitchFamily="34" charset="0"/>
                <a:ea typeface="Calibri" pitchFamily="34" charset="0"/>
                <a:cs typeface="Arial" pitchFamily="34" charset="0"/>
              </a:rPr>
            </a:br>
            <a:r>
              <a:rPr kumimoji="0" lang="en-US" sz="2400" b="0" i="0" u="none" strike="noStrike" cap="none" normalizeH="0" baseline="0" dirty="0" smtClean="0">
                <a:ln>
                  <a:noFill/>
                </a:ln>
                <a:solidFill>
                  <a:schemeClr val="accent6">
                    <a:lumMod val="50000"/>
                  </a:schemeClr>
                </a:solidFill>
                <a:effectLst/>
                <a:latin typeface="Arial" pitchFamily="34" charset="0"/>
                <a:ea typeface="Calibri" pitchFamily="34" charset="0"/>
                <a:cs typeface="Arial" pitchFamily="34" charset="0"/>
              </a:rPr>
              <a:t>In a test tube is placed (5 gm) of meat minced and added her (10ml) of distilled water, shaking the tube well or leave it for (10 minutes) If the color of the solution pink, it means that the bleeding good or acceptable if either the color of the solution dark red van bleeding is incomplete.                                                                                                                                                                 5-use pressure device:</a:t>
            </a:r>
            <a:br>
              <a:rPr kumimoji="0" lang="en-US" sz="2400" b="0" i="0" u="none" strike="noStrike" cap="none" normalizeH="0" baseline="0" dirty="0" smtClean="0">
                <a:ln>
                  <a:noFill/>
                </a:ln>
                <a:solidFill>
                  <a:schemeClr val="accent6">
                    <a:lumMod val="50000"/>
                  </a:schemeClr>
                </a:solidFill>
                <a:effectLst/>
                <a:latin typeface="Arial" pitchFamily="34" charset="0"/>
                <a:ea typeface="Calibri" pitchFamily="34" charset="0"/>
                <a:cs typeface="Arial" pitchFamily="34" charset="0"/>
              </a:rPr>
            </a:br>
            <a:r>
              <a:rPr kumimoji="0" lang="en-US" sz="2400" b="0" i="0" u="none" strike="noStrike" cap="none" normalizeH="0" baseline="0" dirty="0" smtClean="0">
                <a:ln>
                  <a:noFill/>
                </a:ln>
                <a:solidFill>
                  <a:schemeClr val="accent6">
                    <a:lumMod val="50000"/>
                  </a:schemeClr>
                </a:solidFill>
                <a:effectLst/>
                <a:latin typeface="Arial" pitchFamily="34" charset="0"/>
                <a:ea typeface="Calibri" pitchFamily="34" charset="0"/>
                <a:cs typeface="Arial" pitchFamily="34" charset="0"/>
              </a:rPr>
              <a:t>Use two slices glass or plastic and put them a piece of meat, and when pressed Goose meat that falls on the filter paper will come out, if the bleeding well, the Minim space be low but if the bleeding is good, the limits of Minim more than (5 cm).                                                                                                                                            6- Test the filter paper:</a:t>
            </a:r>
            <a:br>
              <a:rPr kumimoji="0" lang="en-US" sz="2400" b="0" i="0" u="none" strike="noStrike" cap="none" normalizeH="0" baseline="0" dirty="0" smtClean="0">
                <a:ln>
                  <a:noFill/>
                </a:ln>
                <a:solidFill>
                  <a:schemeClr val="accent6">
                    <a:lumMod val="50000"/>
                  </a:schemeClr>
                </a:solidFill>
                <a:effectLst/>
                <a:latin typeface="Arial" pitchFamily="34" charset="0"/>
                <a:ea typeface="Calibri" pitchFamily="34" charset="0"/>
                <a:cs typeface="Arial" pitchFamily="34" charset="0"/>
              </a:rPr>
            </a:br>
            <a:r>
              <a:rPr kumimoji="0" lang="en-US" sz="2400" b="0" i="0" u="none" strike="noStrike" cap="none" normalizeH="0" baseline="0" dirty="0" smtClean="0">
                <a:ln>
                  <a:noFill/>
                </a:ln>
                <a:solidFill>
                  <a:schemeClr val="accent6">
                    <a:lumMod val="50000"/>
                  </a:schemeClr>
                </a:solidFill>
                <a:effectLst/>
                <a:latin typeface="Arial" pitchFamily="34" charset="0"/>
                <a:ea typeface="Calibri" pitchFamily="34" charset="0"/>
                <a:cs typeface="Arial" pitchFamily="34" charset="0"/>
              </a:rPr>
              <a:t>We take meat muscle  and muscle work out incision and placed inside of it  the filter paper and leave for (2 minutes.) If the color paper dark  &amp; the space  nomination for  edge , so the bleeding is incomplete.</a:t>
            </a:r>
            <a:endParaRPr kumimoji="0" lang="en-US" sz="2400" b="0" i="0" u="none" strike="noStrike" cap="none" normalizeH="0" baseline="0" dirty="0" smtClean="0">
              <a:ln>
                <a:noFill/>
              </a:ln>
              <a:solidFill>
                <a:schemeClr val="accent6">
                  <a:lumMod val="50000"/>
                </a:schemeClr>
              </a:solidFill>
              <a:effectLst/>
              <a:latin typeface="Arial" pitchFamily="34" charset="0"/>
              <a:cs typeface="Arial" pitchFamily="34" charset="0"/>
            </a:endParaRPr>
          </a:p>
        </p:txBody>
      </p:sp>
    </p:spTree>
  </p:cSld>
  <p:clrMapOvr>
    <a:masterClrMapping/>
  </p:clrMapOvr>
  <p:transition>
    <p:cover dir="lu"/>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5720" y="0"/>
            <a:ext cx="8572560" cy="6555641"/>
          </a:xfrm>
          <a:prstGeom prst="rect">
            <a:avLst/>
          </a:prstGeom>
        </p:spPr>
        <p:txBody>
          <a:bodyPr wrap="square">
            <a:spAutoFit/>
          </a:bodyPr>
          <a:lstStyle/>
          <a:p>
            <a:r>
              <a:rPr lang="en-US" sz="2800" dirty="0" smtClean="0">
                <a:solidFill>
                  <a:srgbClr val="FF0000"/>
                </a:solidFill>
              </a:rPr>
              <a:t> Blood collection:</a:t>
            </a:r>
            <a:r>
              <a:rPr lang="en-US" sz="2800" dirty="0" smtClean="0">
                <a:solidFill>
                  <a:schemeClr val="accent4">
                    <a:lumMod val="50000"/>
                  </a:schemeClr>
                </a:solidFill>
              </a:rPr>
              <a:t/>
            </a:r>
            <a:br>
              <a:rPr lang="en-US" sz="2800" dirty="0" smtClean="0">
                <a:solidFill>
                  <a:schemeClr val="accent4">
                    <a:lumMod val="50000"/>
                  </a:schemeClr>
                </a:solidFill>
              </a:rPr>
            </a:br>
            <a:r>
              <a:rPr lang="en-US" sz="2800" dirty="0" smtClean="0">
                <a:solidFill>
                  <a:schemeClr val="accent4">
                    <a:lumMod val="50000"/>
                  </a:schemeClr>
                </a:solidFill>
              </a:rPr>
              <a:t>If the blood collects for the purposes of manufacturing  such as for animal consumption are collected in streams designed especially for this purpose, but if the blood is used to human purpose  combines in especial  tanks Sterile arbitrator or completed cover and using sodium citrate solution (5%)  or citric acid (0.02%)  in the final solution to prevent coagulate of blood clotting after collected .</a:t>
            </a:r>
            <a:br>
              <a:rPr lang="en-US" sz="2800" dirty="0" smtClean="0">
                <a:solidFill>
                  <a:schemeClr val="accent4">
                    <a:lumMod val="50000"/>
                  </a:schemeClr>
                </a:solidFill>
              </a:rPr>
            </a:br>
            <a:r>
              <a:rPr lang="en-US" sz="2800" dirty="0" smtClean="0">
                <a:solidFill>
                  <a:srgbClr val="FF0000"/>
                </a:solidFill>
              </a:rPr>
              <a:t>Note:</a:t>
            </a:r>
            <a:br>
              <a:rPr lang="en-US" sz="2800" dirty="0" smtClean="0">
                <a:solidFill>
                  <a:srgbClr val="FF0000"/>
                </a:solidFill>
              </a:rPr>
            </a:br>
            <a:r>
              <a:rPr lang="en-US" sz="2800" dirty="0" smtClean="0">
                <a:solidFill>
                  <a:schemeClr val="accent4">
                    <a:lumMod val="50000"/>
                  </a:schemeClr>
                </a:solidFill>
              </a:rPr>
              <a:t>Animals slaughtered manner in Islamic prefers not to collect blood for human purpose due to the parts of the esophagus, and some scientists believe the possibility of connecting the esophagus with special lump hogs out to prevent any foodstuff and the possibility of contamination  </a:t>
            </a:r>
            <a:endParaRPr lang="en-US" sz="2800" dirty="0">
              <a:solidFill>
                <a:schemeClr val="accent4">
                  <a:lumMod val="50000"/>
                </a:schemeClr>
              </a:solidFill>
            </a:endParaRPr>
          </a:p>
        </p:txBody>
      </p:sp>
    </p:spTree>
  </p:cSld>
  <p:clrMapOvr>
    <a:masterClrMapping/>
  </p:clrMapOvr>
  <p:transition>
    <p:cover dir="d"/>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4282" y="0"/>
            <a:ext cx="8715436" cy="6986528"/>
          </a:xfrm>
          <a:prstGeom prst="rect">
            <a:avLst/>
          </a:prstGeom>
        </p:spPr>
        <p:txBody>
          <a:bodyPr wrap="square">
            <a:spAutoFit/>
          </a:bodyPr>
          <a:lstStyle/>
          <a:p>
            <a:r>
              <a:rPr lang="en-US" sz="2800" dirty="0" smtClean="0">
                <a:solidFill>
                  <a:schemeClr val="accent2">
                    <a:lumMod val="75000"/>
                  </a:schemeClr>
                </a:solidFill>
              </a:rPr>
              <a:t>Emergency  slaughter:</a:t>
            </a:r>
            <a:br>
              <a:rPr lang="en-US" sz="2800" dirty="0" smtClean="0">
                <a:solidFill>
                  <a:schemeClr val="accent2">
                    <a:lumMod val="75000"/>
                  </a:schemeClr>
                </a:solidFill>
              </a:rPr>
            </a:br>
            <a:r>
              <a:rPr lang="en-US" sz="2800" dirty="0" smtClean="0">
                <a:solidFill>
                  <a:schemeClr val="accent2">
                    <a:lumMod val="75000"/>
                  </a:schemeClr>
                </a:solidFill>
              </a:rPr>
              <a:t>Be in the following cases:                                                                                                                                        1-like pathological :--          </a:t>
            </a:r>
            <a:r>
              <a:rPr lang="ar-IQ" sz="2800" dirty="0" smtClean="0">
                <a:solidFill>
                  <a:schemeClr val="accent2">
                    <a:lumMod val="75000"/>
                  </a:schemeClr>
                </a:solidFill>
              </a:rPr>
              <a:t>(الحالات المرضية)</a:t>
            </a:r>
            <a:r>
              <a:rPr lang="en-US" sz="2800" dirty="0" smtClean="0">
                <a:solidFill>
                  <a:schemeClr val="accent2">
                    <a:lumMod val="75000"/>
                  </a:schemeClr>
                </a:solidFill>
              </a:rPr>
              <a:t>                                                        a-- severe </a:t>
            </a:r>
            <a:r>
              <a:rPr lang="en-US" sz="2800" dirty="0" err="1" smtClean="0">
                <a:solidFill>
                  <a:schemeClr val="accent2">
                    <a:lumMod val="75000"/>
                  </a:schemeClr>
                </a:solidFill>
              </a:rPr>
              <a:t>dyspnea</a:t>
            </a:r>
            <a:r>
              <a:rPr lang="en-US" sz="2800" dirty="0" smtClean="0">
                <a:solidFill>
                  <a:schemeClr val="accent2">
                    <a:lumMod val="75000"/>
                  </a:schemeClr>
                </a:solidFill>
              </a:rPr>
              <a:t> as a result of emphysema rumen(</a:t>
            </a:r>
            <a:r>
              <a:rPr lang="en-US" sz="2800" dirty="0" err="1" smtClean="0">
                <a:solidFill>
                  <a:schemeClr val="accent2">
                    <a:lumMod val="75000"/>
                  </a:schemeClr>
                </a:solidFill>
              </a:rPr>
              <a:t>Tympany</a:t>
            </a:r>
            <a:r>
              <a:rPr lang="en-US" sz="2800" dirty="0" smtClean="0">
                <a:solidFill>
                  <a:schemeClr val="accent2">
                    <a:lumMod val="75000"/>
                  </a:schemeClr>
                </a:solidFill>
              </a:rPr>
              <a:t>)                       b- obstruction of esophagus                           c-- </a:t>
            </a:r>
            <a:r>
              <a:rPr lang="en-US" sz="2800" dirty="0" err="1" smtClean="0">
                <a:solidFill>
                  <a:schemeClr val="accent2">
                    <a:lumMod val="75000"/>
                  </a:schemeClr>
                </a:solidFill>
              </a:rPr>
              <a:t>Dystocia</a:t>
            </a:r>
            <a:r>
              <a:rPr lang="en-US" sz="2800" dirty="0" smtClean="0">
                <a:solidFill>
                  <a:schemeClr val="accent2">
                    <a:lumMod val="75000"/>
                  </a:schemeClr>
                </a:solidFill>
              </a:rPr>
              <a:t>                                 d-- Milk fever                              e-- Acute inflammation of the udder or joints or intestines and others.                                                                                                                              2-Accidental fracture:</a:t>
            </a:r>
            <a:r>
              <a:rPr lang="ar-IQ" sz="2800" dirty="0" smtClean="0">
                <a:solidFill>
                  <a:schemeClr val="accent2">
                    <a:lumMod val="75000"/>
                  </a:schemeClr>
                </a:solidFill>
              </a:rPr>
              <a:t>          (الحوادث العرضية)         </a:t>
            </a:r>
            <a:r>
              <a:rPr lang="en-US" sz="2800" dirty="0" smtClean="0">
                <a:solidFill>
                  <a:schemeClr val="accent2">
                    <a:lumMod val="75000"/>
                  </a:schemeClr>
                </a:solidFill>
              </a:rPr>
              <a:t> </a:t>
            </a:r>
            <a:r>
              <a:rPr lang="ar-IQ" sz="2800" dirty="0" smtClean="0">
                <a:solidFill>
                  <a:schemeClr val="accent2">
                    <a:lumMod val="75000"/>
                  </a:schemeClr>
                </a:solidFill>
              </a:rPr>
              <a:t>          </a:t>
            </a:r>
            <a:r>
              <a:rPr lang="en-US" sz="2800" dirty="0" smtClean="0">
                <a:solidFill>
                  <a:schemeClr val="accent2">
                    <a:lumMod val="75000"/>
                  </a:schemeClr>
                </a:solidFill>
              </a:rPr>
              <a:t>a</a:t>
            </a:r>
            <a:r>
              <a:rPr lang="ar-IQ" sz="2800" dirty="0" smtClean="0">
                <a:solidFill>
                  <a:schemeClr val="accent2">
                    <a:lumMod val="75000"/>
                  </a:schemeClr>
                </a:solidFill>
              </a:rPr>
              <a:t>-</a:t>
            </a:r>
            <a:r>
              <a:rPr lang="en-US" sz="2800" dirty="0" smtClean="0">
                <a:solidFill>
                  <a:schemeClr val="accent2">
                    <a:lumMod val="75000"/>
                  </a:schemeClr>
                </a:solidFill>
              </a:rPr>
              <a:t>Fracture of lambs or pelvic bones.     b--wounds, whether superficial or deep during transportation </a:t>
            </a:r>
            <a:r>
              <a:rPr lang="ar-IQ" sz="2800" dirty="0" smtClean="0">
                <a:solidFill>
                  <a:schemeClr val="accent2">
                    <a:lumMod val="75000"/>
                  </a:schemeClr>
                </a:solidFill>
              </a:rPr>
              <a:t>.</a:t>
            </a:r>
            <a:r>
              <a:rPr lang="en-US" sz="2800" dirty="0" smtClean="0">
                <a:solidFill>
                  <a:schemeClr val="accent2">
                    <a:lumMod val="75000"/>
                  </a:schemeClr>
                </a:solidFill>
              </a:rPr>
              <a:t>  c-- Dog bite.                                                                                                       Treatment of animals slaughtered made an emergency landing vary depending on the country. Some countries deemed invalid or questionable, while other countries are not taken to accept this  carcass if they are accompanied certified  with veterinary health . </a:t>
            </a:r>
            <a:endParaRPr lang="en-US" sz="2800" dirty="0">
              <a:solidFill>
                <a:schemeClr val="accent2">
                  <a:lumMod val="75000"/>
                </a:schemeClr>
              </a:solidFill>
            </a:endParaRPr>
          </a:p>
        </p:txBody>
      </p:sp>
    </p:spTree>
  </p:cSld>
  <p:clrMapOvr>
    <a:masterClrMapping/>
  </p:clrMapOvr>
  <p:transition>
    <p:newsflash/>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5720" y="214291"/>
            <a:ext cx="8643998" cy="6001643"/>
          </a:xfrm>
          <a:prstGeom prst="rect">
            <a:avLst/>
          </a:prstGeom>
        </p:spPr>
        <p:txBody>
          <a:bodyPr wrap="square">
            <a:spAutoFit/>
          </a:bodyPr>
          <a:lstStyle/>
          <a:p>
            <a:r>
              <a:rPr lang="en-US" sz="3200" dirty="0" smtClean="0">
                <a:solidFill>
                  <a:srgbClr val="00B0F0"/>
                </a:solidFill>
              </a:rPr>
              <a:t>All animals slaughtering  made an emergency landing in a field must be damaged due to lack of availability of health requirements and slaughtering them Janitorial good bleeding and eviscerate.                                                                                                                                                                                                     In the case of forced  or emergency slaughter the animal must be slaughtered in a manner similar to the Islamic way or the slaughter of animals on the sloping surface and be the head of the sloping bottom and with the pressure on the groin (flank)  area and pull the front rolls back one time and at a rate of( 15 times) / minute for (5)minutes. </a:t>
            </a:r>
            <a:endParaRPr lang="en-US" sz="3200" dirty="0">
              <a:solidFill>
                <a:srgbClr val="00B0F0"/>
              </a:solidFill>
            </a:endParaRPr>
          </a:p>
        </p:txBody>
      </p:sp>
    </p:spTree>
  </p:cSld>
  <p:clrMapOvr>
    <a:masterClrMapping/>
  </p:clrMapOvr>
  <p:transition>
    <p:plus/>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57158" y="285728"/>
            <a:ext cx="8572560" cy="5632311"/>
          </a:xfrm>
          <a:prstGeom prst="rect">
            <a:avLst/>
          </a:prstGeom>
        </p:spPr>
        <p:txBody>
          <a:bodyPr wrap="square">
            <a:spAutoFit/>
          </a:bodyPr>
          <a:lstStyle/>
          <a:p>
            <a:r>
              <a:rPr lang="en-US" sz="4000" dirty="0" smtClean="0">
                <a:solidFill>
                  <a:schemeClr val="accent2">
                    <a:lumMod val="50000"/>
                  </a:schemeClr>
                </a:solidFill>
              </a:rPr>
              <a:t>After the </a:t>
            </a:r>
            <a:r>
              <a:rPr lang="en-US" sz="4000" dirty="0" smtClean="0">
                <a:solidFill>
                  <a:srgbClr val="FF0000"/>
                </a:solidFill>
              </a:rPr>
              <a:t>bleeding </a:t>
            </a:r>
            <a:r>
              <a:rPr lang="en-US" sz="4000" dirty="0" smtClean="0">
                <a:solidFill>
                  <a:schemeClr val="accent2">
                    <a:lumMod val="50000"/>
                  </a:schemeClr>
                </a:solidFill>
              </a:rPr>
              <a:t>and remove the entrails directly by making a longitudinal incision between the sternum and pelvis bone then transported  </a:t>
            </a:r>
            <a:r>
              <a:rPr lang="en-US" sz="4000" dirty="0" smtClean="0">
                <a:solidFill>
                  <a:srgbClr val="FF0000"/>
                </a:solidFill>
              </a:rPr>
              <a:t>carcass</a:t>
            </a:r>
            <a:r>
              <a:rPr lang="en-US" sz="4000" dirty="0" smtClean="0">
                <a:solidFill>
                  <a:schemeClr val="accent2">
                    <a:lumMod val="50000"/>
                  </a:schemeClr>
                </a:solidFill>
              </a:rPr>
              <a:t> with it is hide  (skin) to the slaughter house and these carcass, usually she is exposed to damage, which depends on air temperature, cleanliness and speed of bleeding and speed eviscerate. </a:t>
            </a:r>
            <a:endParaRPr lang="en-US" sz="4000" dirty="0">
              <a:solidFill>
                <a:schemeClr val="accent2">
                  <a:lumMod val="50000"/>
                </a:schemeClr>
              </a:solidFill>
            </a:endParaRPr>
          </a:p>
        </p:txBody>
      </p:sp>
    </p:spTree>
  </p:cSld>
  <p:clrMapOvr>
    <a:masterClrMapping/>
  </p:clrMapOvr>
  <p:transition>
    <p:push dir="d"/>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4282" y="214290"/>
            <a:ext cx="8715436" cy="4524315"/>
          </a:xfrm>
          <a:prstGeom prst="rect">
            <a:avLst/>
          </a:prstGeom>
        </p:spPr>
        <p:txBody>
          <a:bodyPr wrap="square">
            <a:spAutoFit/>
          </a:bodyPr>
          <a:lstStyle/>
          <a:p>
            <a:r>
              <a:rPr lang="en-US" sz="3600" dirty="0" smtClean="0">
                <a:solidFill>
                  <a:srgbClr val="FF0000"/>
                </a:solidFill>
              </a:rPr>
              <a:t>Process inflatable air   (Air inflation  or hide removal ) : </a:t>
            </a:r>
            <a:r>
              <a:rPr lang="en-US" sz="3600" dirty="0" smtClean="0">
                <a:solidFill>
                  <a:schemeClr val="accent5">
                    <a:lumMod val="50000"/>
                  </a:schemeClr>
                </a:solidFill>
              </a:rPr>
              <a:t>                                                                                                                                 Is the introduction of air through a hole in one of the menus (front and rear), either by mouth or by a machine inflatable sheep, especially in the jungle after hitting a stick on all parts of the body outside air to distribute evenly under the skin. </a:t>
            </a:r>
            <a:endParaRPr lang="en-US" sz="3600" dirty="0">
              <a:solidFill>
                <a:schemeClr val="accent5">
                  <a:lumMod val="50000"/>
                </a:schemeClr>
              </a:solidFill>
            </a:endParaRPr>
          </a:p>
        </p:txBody>
      </p:sp>
    </p:spTree>
  </p:cSld>
  <p:clrMapOvr>
    <a:masterClrMapping/>
  </p:clrMapOvr>
  <p:transition>
    <p:newsflash/>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2844" y="357167"/>
            <a:ext cx="8786874" cy="6555641"/>
          </a:xfrm>
          <a:prstGeom prst="rect">
            <a:avLst/>
          </a:prstGeom>
        </p:spPr>
        <p:txBody>
          <a:bodyPr wrap="square">
            <a:spAutoFit/>
          </a:bodyPr>
          <a:lstStyle/>
          <a:p>
            <a:r>
              <a:rPr lang="en-US" sz="2800" dirty="0" smtClean="0">
                <a:solidFill>
                  <a:srgbClr val="FF0000"/>
                </a:solidFill>
              </a:rPr>
              <a:t>Carcass processing Dressing :  </a:t>
            </a:r>
            <a:r>
              <a:rPr lang="en-US" sz="2800" dirty="0" smtClean="0">
                <a:solidFill>
                  <a:schemeClr val="tx1">
                    <a:lumMod val="95000"/>
                    <a:lumOff val="5000"/>
                  </a:schemeClr>
                </a:solidFill>
              </a:rPr>
              <a:t>                                                               After the slaughter of the animal and under complete bleeding   there are many  processing down  to  examined carcass . Old was all processing taking place in one place by the same person   or the same  individuals or group where the animal after bleeding placed at a table of iron bars or tend skin and entrails and carcass lifted from earth .        The slaughtering house in modern each level takes place in place isolated  other</a:t>
            </a:r>
            <a:r>
              <a:rPr lang="ar-IQ" sz="2800" smtClean="0">
                <a:solidFill>
                  <a:schemeClr val="tx1">
                    <a:lumMod val="95000"/>
                    <a:lumOff val="5000"/>
                  </a:schemeClr>
                </a:solidFill>
              </a:rPr>
              <a:t>,</a:t>
            </a:r>
            <a:r>
              <a:rPr lang="en-US" sz="2800" smtClean="0">
                <a:solidFill>
                  <a:schemeClr val="tx1">
                    <a:lumMod val="95000"/>
                    <a:lumOff val="5000"/>
                  </a:schemeClr>
                </a:solidFill>
              </a:rPr>
              <a:t> </a:t>
            </a:r>
            <a:r>
              <a:rPr lang="en-US" sz="2800" dirty="0" smtClean="0">
                <a:solidFill>
                  <a:schemeClr val="tx1">
                    <a:lumMod val="95000"/>
                    <a:lumOff val="5000"/>
                  </a:schemeClr>
                </a:solidFill>
              </a:rPr>
              <a:t>for the purpose of processing the carcass fowl stage are :                                                                 (1) the stage of bleeding                                                            (2) Stage is the removal or skin removal                                                        (3)   Evisceration  stage and cutting the carcass animal and attached timer from the rear shock lists.</a:t>
            </a:r>
            <a:br>
              <a:rPr lang="en-US" sz="2800" dirty="0" smtClean="0">
                <a:solidFill>
                  <a:schemeClr val="tx1">
                    <a:lumMod val="95000"/>
                    <a:lumOff val="5000"/>
                  </a:schemeClr>
                </a:solidFill>
              </a:rPr>
            </a:br>
            <a:endParaRPr lang="en-US" sz="2800" dirty="0">
              <a:solidFill>
                <a:schemeClr val="tx1">
                  <a:lumMod val="95000"/>
                  <a:lumOff val="5000"/>
                </a:schemeClr>
              </a:solidFill>
            </a:endParaRPr>
          </a:p>
        </p:txBody>
      </p:sp>
    </p:spTree>
  </p:cSld>
  <p:clrMapOvr>
    <a:masterClrMapping/>
  </p:clrMapOvr>
  <p:transition>
    <p:newsflash/>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2844" y="285729"/>
            <a:ext cx="8786874" cy="6001643"/>
          </a:xfrm>
          <a:prstGeom prst="rect">
            <a:avLst/>
          </a:prstGeom>
        </p:spPr>
        <p:txBody>
          <a:bodyPr wrap="square">
            <a:spAutoFit/>
          </a:bodyPr>
          <a:lstStyle/>
          <a:p>
            <a:r>
              <a:rPr lang="en-US" sz="3200" dirty="0" smtClean="0">
                <a:solidFill>
                  <a:schemeClr val="accent3">
                    <a:lumMod val="75000"/>
                  </a:schemeClr>
                </a:solidFill>
              </a:rPr>
              <a:t>For cows after the completion of the process of cutting the head, bleeding from a place connected to paragraph-bearing (Atlas) and placed on the   dorsal of the  carcass on a place dedicated to splitting or either on the ground or at a table special is hanging and removal the fore limbs  at the knee joint and the same to hind limbs from hock and are removed skin either manually or mechanics by making linear cutting the skin, starting from the neck up to the vulva area along the middle line of the body and then cut along the line of the lists of the front. </a:t>
            </a:r>
            <a:endParaRPr lang="en-US" sz="3200" dirty="0">
              <a:solidFill>
                <a:schemeClr val="accent3">
                  <a:lumMod val="75000"/>
                </a:schemeClr>
              </a:solidFill>
            </a:endParaRPr>
          </a:p>
        </p:txBody>
      </p:sp>
    </p:spTree>
  </p:cSld>
  <p:clrMapOvr>
    <a:masterClrMapping/>
  </p:clrMapOvr>
  <p:transition>
    <p:cover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Dell\Desktop\مادة الصحة العامة البيطرية\صور امراض الصحة العامة اعداد د. احمد الشديدي\السل\1 (4).jpg"/>
          <p:cNvPicPr>
            <a:picLocks noChangeAspect="1" noChangeArrowheads="1"/>
          </p:cNvPicPr>
          <p:nvPr/>
        </p:nvPicPr>
        <p:blipFill>
          <a:blip r:embed="rId2" cstate="print"/>
          <a:srcRect/>
          <a:stretch>
            <a:fillRect/>
          </a:stretch>
        </p:blipFill>
        <p:spPr bwMode="auto">
          <a:xfrm>
            <a:off x="1500166" y="214290"/>
            <a:ext cx="7429552" cy="6072230"/>
          </a:xfrm>
          <a:prstGeom prst="rect">
            <a:avLst/>
          </a:prstGeom>
          <a:noFill/>
        </p:spPr>
      </p:pic>
    </p:spTree>
  </p:cSld>
  <p:clrMapOvr>
    <a:masterClrMapping/>
  </p:clrMapOvr>
  <p:transition>
    <p:newsflash/>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4282" y="214290"/>
            <a:ext cx="8715436" cy="4832092"/>
          </a:xfrm>
          <a:prstGeom prst="rect">
            <a:avLst/>
          </a:prstGeom>
        </p:spPr>
        <p:txBody>
          <a:bodyPr wrap="square">
            <a:spAutoFit/>
          </a:bodyPr>
          <a:lstStyle/>
          <a:p>
            <a:r>
              <a:rPr lang="en-US" sz="2800" dirty="0" smtClean="0">
                <a:solidFill>
                  <a:schemeClr val="accent6">
                    <a:lumMod val="50000"/>
                  </a:schemeClr>
                </a:solidFill>
              </a:rPr>
              <a:t>After that external genitalia with scrotum and udder still with lymph nodes stay above the udder and still udder and the fat that is around him and then works sternum manually or by an electric saw, as well as an incision in the abdominal cavity in the provision for eviscerate the place works where tend entrails as follows: -                                                                                                              </a:t>
            </a:r>
            <a:r>
              <a:rPr lang="en-US" sz="2800" dirty="0" smtClean="0">
                <a:solidFill>
                  <a:srgbClr val="0070C0"/>
                </a:solidFill>
              </a:rPr>
              <a:t>1-Raising esophagus and trachea separated from the .                                                                                  2-Raising guts dorsal area, either with or without liver .                                                                                                                       3- Raise the bowels of the abdominal area, as well as the spleen with the survival of the kidneys in it is position .     4-- Lift the bladder and genitals in other females. </a:t>
            </a:r>
            <a:endParaRPr lang="en-US" sz="2800" dirty="0">
              <a:solidFill>
                <a:srgbClr val="0070C0"/>
              </a:solidFill>
            </a:endParaRPr>
          </a:p>
        </p:txBody>
      </p:sp>
    </p:spTree>
  </p:cSld>
  <p:clrMapOvr>
    <a:masterClrMapping/>
  </p:clrMapOvr>
  <p:transition>
    <p:newsflash/>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4282" y="285728"/>
            <a:ext cx="8643998" cy="6740307"/>
          </a:xfrm>
          <a:prstGeom prst="rect">
            <a:avLst/>
          </a:prstGeom>
        </p:spPr>
        <p:txBody>
          <a:bodyPr wrap="square">
            <a:spAutoFit/>
          </a:bodyPr>
          <a:lstStyle/>
          <a:p>
            <a:r>
              <a:rPr lang="en-US" sz="3600" dirty="0" smtClean="0">
                <a:solidFill>
                  <a:schemeClr val="tx2">
                    <a:lumMod val="50000"/>
                  </a:schemeClr>
                </a:solidFill>
              </a:rPr>
              <a:t>After  that  carcass  is bisected  longitudinally into two halves in the spine with a lift depressions upper vertebrae and refines </a:t>
            </a:r>
            <a:r>
              <a:rPr lang="ar-IQ" sz="3600" dirty="0" smtClean="0">
                <a:solidFill>
                  <a:schemeClr val="tx2">
                    <a:lumMod val="50000"/>
                  </a:schemeClr>
                </a:solidFill>
              </a:rPr>
              <a:t>تهذيب</a:t>
            </a:r>
            <a:r>
              <a:rPr lang="en-US" sz="3600" dirty="0" smtClean="0">
                <a:solidFill>
                  <a:schemeClr val="tx2">
                    <a:lumMod val="50000"/>
                  </a:schemeClr>
                </a:solidFill>
              </a:rPr>
              <a:t>the neck to give carcass appropriate appearance and then are washed carcass  clean hot water to reduce the number of microbes on the surface of the sacrificial with the use of less amount of hot water be a degree of ( 70 to 80 c ) for a period of              ( 2 minutes) or carcass covers  with moisture cloth &amp;  the carcasses are placed in chilling room . </a:t>
            </a:r>
            <a:endParaRPr lang="en-US" sz="3600" dirty="0">
              <a:solidFill>
                <a:schemeClr val="tx2">
                  <a:lumMod val="50000"/>
                </a:schemeClr>
              </a:solidFill>
            </a:endParaRPr>
          </a:p>
        </p:txBody>
      </p:sp>
    </p:spTree>
  </p:cSld>
  <p:clrMapOvr>
    <a:masterClrMapping/>
  </p:clrMapOvr>
  <p:transition>
    <p:plus/>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4282" y="214291"/>
            <a:ext cx="8715436" cy="6494085"/>
          </a:xfrm>
          <a:prstGeom prst="rect">
            <a:avLst/>
          </a:prstGeom>
        </p:spPr>
        <p:txBody>
          <a:bodyPr wrap="square">
            <a:spAutoFit/>
          </a:bodyPr>
          <a:lstStyle/>
          <a:p>
            <a:r>
              <a:rPr lang="en-US" sz="3200" dirty="0" smtClean="0">
                <a:solidFill>
                  <a:schemeClr val="accent6">
                    <a:lumMod val="75000"/>
                  </a:schemeClr>
                </a:solidFill>
              </a:rPr>
              <a:t>Sheep:</a:t>
            </a:r>
          </a:p>
          <a:p>
            <a:r>
              <a:rPr lang="en-US" sz="3200" dirty="0" smtClean="0">
                <a:solidFill>
                  <a:schemeClr val="accent1">
                    <a:lumMod val="50000"/>
                  </a:schemeClr>
                </a:solidFill>
              </a:rPr>
              <a:t> For the processing of carcasses of sheep, suspending from  Eccles  tendon  </a:t>
            </a:r>
            <a:r>
              <a:rPr lang="ar-IQ" sz="3200" dirty="0" smtClean="0">
                <a:solidFill>
                  <a:schemeClr val="accent1">
                    <a:lumMod val="50000"/>
                  </a:schemeClr>
                </a:solidFill>
              </a:rPr>
              <a:t>أوتار </a:t>
            </a:r>
            <a:r>
              <a:rPr lang="ar-IQ" sz="3200" dirty="0" err="1" smtClean="0">
                <a:solidFill>
                  <a:schemeClr val="accent1">
                    <a:lumMod val="50000"/>
                  </a:schemeClr>
                </a:solidFill>
              </a:rPr>
              <a:t>اكيلس</a:t>
            </a:r>
            <a:r>
              <a:rPr lang="en-US" sz="3200" dirty="0" smtClean="0">
                <a:solidFill>
                  <a:schemeClr val="accent1">
                    <a:lumMod val="50000"/>
                  </a:schemeClr>
                </a:solidFill>
              </a:rPr>
              <a:t> in the background limb  after cutting lists and skinned. skin(dressing) drag it once, or may begin to draw from the front to back and also eviscerate by making a longitudinal incision central abdominal muscles and building the chest area and the pelvic after washing the abdominal area and separates the rectum from the pelvic area after removing the skin completeness and also wash carcass with  less amount of warm water and then put it into  chilling room . </a:t>
            </a:r>
            <a:endParaRPr lang="en-US" sz="3200" dirty="0">
              <a:solidFill>
                <a:schemeClr val="accent1">
                  <a:lumMod val="50000"/>
                </a:schemeClr>
              </a:solidFill>
            </a:endParaRPr>
          </a:p>
        </p:txBody>
      </p:sp>
    </p:spTree>
  </p:cSld>
  <p:clrMapOvr>
    <a:masterClrMapping/>
  </p:clrMapOvr>
  <p:transition>
    <p:newsflash/>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4282" y="214291"/>
            <a:ext cx="8715436" cy="6494085"/>
          </a:xfrm>
          <a:prstGeom prst="rect">
            <a:avLst/>
          </a:prstGeom>
        </p:spPr>
        <p:txBody>
          <a:bodyPr wrap="square">
            <a:spAutoFit/>
          </a:bodyPr>
          <a:lstStyle/>
          <a:p>
            <a:r>
              <a:rPr lang="en-US" sz="3200" dirty="0" smtClean="0">
                <a:solidFill>
                  <a:srgbClr val="FF0000"/>
                </a:solidFill>
              </a:rPr>
              <a:t>Foundations that must be followed during the processing of carcasses:</a:t>
            </a:r>
            <a:r>
              <a:rPr lang="ar-IQ" sz="3200" dirty="0" smtClean="0">
                <a:solidFill>
                  <a:srgbClr val="FF0000"/>
                </a:solidFill>
              </a:rPr>
              <a:t> </a:t>
            </a:r>
            <a:r>
              <a:rPr lang="ar-IQ" sz="3200" dirty="0" err="1" smtClean="0">
                <a:solidFill>
                  <a:srgbClr val="FF0000"/>
                </a:solidFill>
              </a:rPr>
              <a:t>الاسس</a:t>
            </a:r>
            <a:r>
              <a:rPr lang="ar-IQ" sz="3200" dirty="0" smtClean="0">
                <a:solidFill>
                  <a:srgbClr val="FF0000"/>
                </a:solidFill>
              </a:rPr>
              <a:t> </a:t>
            </a:r>
            <a:r>
              <a:rPr lang="ar-IQ" sz="3200" dirty="0" err="1" smtClean="0">
                <a:solidFill>
                  <a:srgbClr val="FF0000"/>
                </a:solidFill>
              </a:rPr>
              <a:t>المتبعه</a:t>
            </a:r>
            <a:r>
              <a:rPr lang="ar-IQ" sz="3200" dirty="0" smtClean="0">
                <a:solidFill>
                  <a:srgbClr val="FF0000"/>
                </a:solidFill>
              </a:rPr>
              <a:t> بتجهيز الذبائح   </a:t>
            </a:r>
            <a:r>
              <a:rPr lang="en-US" sz="3200" dirty="0" smtClean="0">
                <a:solidFill>
                  <a:srgbClr val="FF0000"/>
                </a:solidFill>
              </a:rPr>
              <a:t/>
            </a:r>
            <a:br>
              <a:rPr lang="en-US" sz="3200" dirty="0" smtClean="0">
                <a:solidFill>
                  <a:srgbClr val="FF0000"/>
                </a:solidFill>
              </a:rPr>
            </a:br>
            <a:r>
              <a:rPr lang="en-US" sz="3200" dirty="0" smtClean="0">
                <a:solidFill>
                  <a:srgbClr val="00B050"/>
                </a:solidFill>
              </a:rPr>
              <a:t>1-Must raise the carcass to prevent contamination of ground .                                                                        2-- You should not contaminate the carcass while lifting the skin</a:t>
            </a:r>
            <a:r>
              <a:rPr lang="ar-IQ" sz="3200" dirty="0" smtClean="0">
                <a:solidFill>
                  <a:srgbClr val="00B050"/>
                </a:solidFill>
              </a:rPr>
              <a:t> </a:t>
            </a:r>
            <a:r>
              <a:rPr lang="en-US" sz="3200" dirty="0" smtClean="0">
                <a:solidFill>
                  <a:srgbClr val="00B050"/>
                </a:solidFill>
              </a:rPr>
              <a:t>especially</a:t>
            </a:r>
            <a:r>
              <a:rPr lang="ar-IQ" sz="3200" dirty="0" smtClean="0">
                <a:solidFill>
                  <a:srgbClr val="00B050"/>
                </a:solidFill>
              </a:rPr>
              <a:t> </a:t>
            </a:r>
            <a:r>
              <a:rPr lang="en-US" sz="3200" dirty="0" smtClean="0">
                <a:solidFill>
                  <a:srgbClr val="00B050"/>
                </a:solidFill>
              </a:rPr>
              <a:t> in sheep .                                 3-- Should not open the intestines or stomach near the carcasses &amp; must   sent to places dedicated to that .                                                                                                                                            4-Must provide sanitary conditions of the water used to wash the carcass .                                         5—Don’t  to allow to enter the halls of the slaughter house , but for their workers  only . </a:t>
            </a:r>
            <a:endParaRPr lang="en-US" sz="3200" dirty="0">
              <a:solidFill>
                <a:srgbClr val="00B050"/>
              </a:solidFill>
            </a:endParaRPr>
          </a:p>
        </p:txBody>
      </p:sp>
    </p:spTree>
  </p:cSld>
  <p:clrMapOvr>
    <a:masterClrMapping/>
  </p:clrMapOvr>
  <p:transition>
    <p:newsflash/>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5720" y="214291"/>
            <a:ext cx="8715436" cy="5509200"/>
          </a:xfrm>
          <a:prstGeom prst="rect">
            <a:avLst/>
          </a:prstGeom>
        </p:spPr>
        <p:txBody>
          <a:bodyPr wrap="square">
            <a:spAutoFit/>
          </a:bodyPr>
          <a:lstStyle/>
          <a:p>
            <a:r>
              <a:rPr lang="en-US" sz="3200" dirty="0" smtClean="0">
                <a:solidFill>
                  <a:srgbClr val="FF0000"/>
                </a:solidFill>
              </a:rPr>
              <a:t>Examine or inspection of  carcasses:</a:t>
            </a:r>
            <a:r>
              <a:rPr lang="en-US" sz="3200" dirty="0" smtClean="0">
                <a:solidFill>
                  <a:schemeClr val="tx1">
                    <a:lumMod val="95000"/>
                    <a:lumOff val="5000"/>
                  </a:schemeClr>
                </a:solidFill>
              </a:rPr>
              <a:t/>
            </a:r>
            <a:br>
              <a:rPr lang="en-US" sz="3200" dirty="0" smtClean="0">
                <a:solidFill>
                  <a:schemeClr val="tx1">
                    <a:lumMod val="95000"/>
                    <a:lumOff val="5000"/>
                  </a:schemeClr>
                </a:solidFill>
              </a:rPr>
            </a:br>
            <a:r>
              <a:rPr lang="en-US" sz="3200" dirty="0" smtClean="0">
                <a:solidFill>
                  <a:schemeClr val="tx1">
                    <a:lumMod val="95000"/>
                    <a:lumOff val="5000"/>
                  </a:schemeClr>
                </a:solidFill>
              </a:rPr>
              <a:t>The </a:t>
            </a:r>
            <a:r>
              <a:rPr lang="en-US" sz="3200" dirty="0" smtClean="0">
                <a:solidFill>
                  <a:srgbClr val="FF0000"/>
                </a:solidFill>
              </a:rPr>
              <a:t>purpose</a:t>
            </a:r>
            <a:r>
              <a:rPr lang="en-US" sz="3200" dirty="0" smtClean="0">
                <a:solidFill>
                  <a:schemeClr val="tx1">
                    <a:lumMod val="95000"/>
                    <a:lumOff val="5000"/>
                  </a:schemeClr>
                </a:solidFill>
              </a:rPr>
              <a:t> of the examination of the carcasses is:                                                                                             1- To  protect the consumer from the disease                                                                                                     2-- Alarm on the quality of the meat .</a:t>
            </a:r>
            <a:r>
              <a:rPr lang="ar-IQ" sz="3200" dirty="0" smtClean="0">
                <a:solidFill>
                  <a:schemeClr val="tx1">
                    <a:lumMod val="95000"/>
                    <a:lumOff val="5000"/>
                  </a:schemeClr>
                </a:solidFill>
              </a:rPr>
              <a:t>تنبيه على نوعية </a:t>
            </a:r>
            <a:r>
              <a:rPr lang="en-US" sz="3200" dirty="0" smtClean="0">
                <a:solidFill>
                  <a:schemeClr val="tx1">
                    <a:lumMod val="95000"/>
                    <a:lumOff val="5000"/>
                  </a:schemeClr>
                </a:solidFill>
              </a:rPr>
              <a:t>                              3- Protect livestock.</a:t>
            </a:r>
            <a:r>
              <a:rPr lang="ar-IQ" sz="3200" dirty="0" smtClean="0">
                <a:solidFill>
                  <a:schemeClr val="tx1">
                    <a:lumMod val="95000"/>
                    <a:lumOff val="5000"/>
                  </a:schemeClr>
                </a:solidFill>
              </a:rPr>
              <a:t>حماية الثروة الحيوانية</a:t>
            </a:r>
            <a:r>
              <a:rPr lang="en-US" sz="3200" dirty="0" smtClean="0">
                <a:solidFill>
                  <a:schemeClr val="tx1">
                    <a:lumMod val="95000"/>
                    <a:lumOff val="5000"/>
                  </a:schemeClr>
                </a:solidFill>
              </a:rPr>
              <a:t>                                                  After examination of carcasses correct examination is determined by the quality of the meat to:             A-- Meat fit for human consumption .                       B-- Meat unfit for human consumption .                                       C-- Meat fit for human consumption after treatment with special transactions.</a:t>
            </a:r>
            <a:endParaRPr lang="en-US" sz="3200" dirty="0">
              <a:solidFill>
                <a:schemeClr val="tx1">
                  <a:lumMod val="95000"/>
                  <a:lumOff val="5000"/>
                </a:schemeClr>
              </a:solidFill>
            </a:endParaRPr>
          </a:p>
        </p:txBody>
      </p:sp>
    </p:spTree>
  </p:cSld>
  <p:clrMapOvr>
    <a:masterClrMapping/>
  </p:clrMapOvr>
  <p:transition>
    <p:push/>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4282" y="214290"/>
            <a:ext cx="8715436" cy="6186309"/>
          </a:xfrm>
          <a:prstGeom prst="rect">
            <a:avLst/>
          </a:prstGeom>
        </p:spPr>
        <p:txBody>
          <a:bodyPr wrap="square">
            <a:spAutoFit/>
          </a:bodyPr>
          <a:lstStyle/>
          <a:p>
            <a:r>
              <a:rPr lang="en-US" sz="3600" dirty="0" smtClean="0">
                <a:solidFill>
                  <a:srgbClr val="FF0000"/>
                </a:solidFill>
              </a:rPr>
              <a:t>Foundations that must be considered in the examination after slaughter:</a:t>
            </a:r>
            <a:br>
              <a:rPr lang="en-US" sz="3600" dirty="0" smtClean="0">
                <a:solidFill>
                  <a:srgbClr val="FF0000"/>
                </a:solidFill>
              </a:rPr>
            </a:br>
            <a:r>
              <a:rPr lang="en-US" sz="3600" dirty="0" smtClean="0">
                <a:solidFill>
                  <a:schemeClr val="tx2">
                    <a:lumMod val="50000"/>
                  </a:schemeClr>
                </a:solidFill>
              </a:rPr>
              <a:t>1--That is examination by a veterinarian              2--Competent to be prepared for examination in that place and under natural lighting, drawing synthetic lighting if necessary                                        3-- Are not taken to the passage of any part of the carcass only after examination.                                   4-- Not to mix the guts or head and numbered carcass and accessories well and clearly numbered .</a:t>
            </a:r>
            <a:endParaRPr lang="en-US" sz="3600" dirty="0">
              <a:solidFill>
                <a:schemeClr val="tx2">
                  <a:lumMod val="50000"/>
                </a:schemeClr>
              </a:solidFill>
            </a:endParaRPr>
          </a:p>
        </p:txBody>
      </p:sp>
    </p:spTree>
  </p:cSld>
  <p:clrMapOvr>
    <a:masterClrMapping/>
  </p:clrMapOvr>
  <p:transition>
    <p:cover dir="d"/>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7451"/>
            <a:ext cx="91440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 5--Any Notes in the examination before slaughter must take into consideration .                                          6-- To facilitate routine inspection take three sites : A-- Place to check heads    B-- Place to examine the entrails            C-- Place to examine the carcasses     D--Allocated elsewhere to examine carcasses reserved and doubtful for the purpose of conducting the final examination.  </a:t>
            </a:r>
            <a:endParaRPr kumimoji="0" lang="en-US" sz="4000" b="0" i="0" u="none" strike="noStrike" cap="none" normalizeH="0" baseline="0" dirty="0" smtClean="0">
              <a:ln>
                <a:noFill/>
              </a:ln>
              <a:solidFill>
                <a:schemeClr val="accent2">
                  <a:lumMod val="75000"/>
                </a:schemeClr>
              </a:solidFill>
              <a:effectLst/>
              <a:latin typeface="Arial" pitchFamily="34" charset="0"/>
              <a:cs typeface="Arial" pitchFamily="34" charset="0"/>
            </a:endParaRPr>
          </a:p>
        </p:txBody>
      </p:sp>
    </p:spTree>
  </p:cSld>
  <p:clrMapOvr>
    <a:masterClrMapping/>
  </p:clrMapOvr>
  <p:transition>
    <p:newsflash/>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5720" y="0"/>
            <a:ext cx="8643998" cy="6986528"/>
          </a:xfrm>
          <a:prstGeom prst="rect">
            <a:avLst/>
          </a:prstGeom>
        </p:spPr>
        <p:txBody>
          <a:bodyPr wrap="square">
            <a:spAutoFit/>
          </a:bodyPr>
          <a:lstStyle/>
          <a:p>
            <a:r>
              <a:rPr lang="en-US" sz="3200" dirty="0" smtClean="0">
                <a:solidFill>
                  <a:srgbClr val="FF0000"/>
                </a:solidFill>
              </a:rPr>
              <a:t>Cooling meat ( Chilling meat) :   </a:t>
            </a:r>
            <a:r>
              <a:rPr lang="en-US" sz="3200" dirty="0" smtClean="0">
                <a:solidFill>
                  <a:schemeClr val="tx1">
                    <a:lumMod val="95000"/>
                    <a:lumOff val="5000"/>
                  </a:schemeClr>
                </a:solidFill>
              </a:rPr>
              <a:t>                                                                                                                                                              The arrival of muscle degree heat to the extent approach to degree(  zero %) and not freeze depending on : A-- The size of carcass                        B-- Quantity of the carcass  grease(lipid or fat)                          C-- Cooling system and degree  temperature.</a:t>
            </a:r>
            <a:br>
              <a:rPr lang="en-US" sz="3200" dirty="0" smtClean="0">
                <a:solidFill>
                  <a:schemeClr val="tx1">
                    <a:lumMod val="95000"/>
                    <a:lumOff val="5000"/>
                  </a:schemeClr>
                </a:solidFill>
              </a:rPr>
            </a:br>
            <a:r>
              <a:rPr lang="en-US" sz="3200" dirty="0" smtClean="0">
                <a:solidFill>
                  <a:schemeClr val="tx1">
                    <a:lumMod val="95000"/>
                    <a:lumOff val="5000"/>
                  </a:schemeClr>
                </a:solidFill>
              </a:rPr>
              <a:t>The goal (aim) of reducing the degree of carcass heat so quickly to prepare in order to don’t increase the number of </a:t>
            </a:r>
            <a:r>
              <a:rPr lang="en-US" sz="3200" dirty="0" err="1" smtClean="0">
                <a:solidFill>
                  <a:schemeClr val="tx1">
                    <a:lumMod val="95000"/>
                    <a:lumOff val="5000"/>
                  </a:schemeClr>
                </a:solidFill>
              </a:rPr>
              <a:t>m.os</a:t>
            </a:r>
            <a:r>
              <a:rPr lang="en-US" sz="3200" dirty="0" smtClean="0">
                <a:solidFill>
                  <a:schemeClr val="tx1">
                    <a:lumMod val="95000"/>
                    <a:lumOff val="5000"/>
                  </a:schemeClr>
                </a:solidFill>
              </a:rPr>
              <a:t> or  germs  that may be found on the surface of the carcass and inside where the temperature is high (38—39c )  and be appropriate for the growth and multiplication of bacteria and thus corruption or caused  meat spoilage .</a:t>
            </a:r>
            <a:endParaRPr lang="en-US" sz="3200" dirty="0">
              <a:solidFill>
                <a:schemeClr val="tx1">
                  <a:lumMod val="95000"/>
                  <a:lumOff val="5000"/>
                </a:schemeClr>
              </a:solidFill>
            </a:endParaRPr>
          </a:p>
        </p:txBody>
      </p:sp>
    </p:spTree>
  </p:cSld>
  <p:clrMapOvr>
    <a:masterClrMapping/>
  </p:clrMapOvr>
  <p:transition>
    <p:cover dir="u"/>
  </p:transition>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5720" y="214290"/>
            <a:ext cx="8715436" cy="6740307"/>
          </a:xfrm>
          <a:prstGeom prst="rect">
            <a:avLst/>
          </a:prstGeom>
        </p:spPr>
        <p:txBody>
          <a:bodyPr wrap="square">
            <a:spAutoFit/>
          </a:bodyPr>
          <a:lstStyle/>
          <a:p>
            <a:r>
              <a:rPr lang="en-US" sz="3600" dirty="0" smtClean="0">
                <a:solidFill>
                  <a:schemeClr val="bg1">
                    <a:lumMod val="50000"/>
                  </a:schemeClr>
                </a:solidFill>
              </a:rPr>
              <a:t>Cold air used by special fans to cool the carcass because the situation  or put carcass directly into room  the  temperature of it between  (zero ---- 3 c)  lead to the intensification or condensation  of the moisture out and change shape as normal and the creation of the center is suitable for the growth of germs or </a:t>
            </a:r>
            <a:r>
              <a:rPr lang="en-US" sz="3600" dirty="0" err="1" smtClean="0">
                <a:solidFill>
                  <a:schemeClr val="bg1">
                    <a:lumMod val="50000"/>
                  </a:schemeClr>
                </a:solidFill>
              </a:rPr>
              <a:t>m.o</a:t>
            </a:r>
            <a:r>
              <a:rPr lang="en-US" sz="3600" dirty="0" smtClean="0">
                <a:solidFill>
                  <a:schemeClr val="bg1">
                    <a:lumMod val="50000"/>
                  </a:schemeClr>
                </a:solidFill>
              </a:rPr>
              <a:t> .                                                                                                  Served basis carcasses of cows storage for( 15 day) at temperature  ( -1 c)  and relative humidity (80--- 90%)  with the movement of air within the limits of( 0.02 m./sec)  . </a:t>
            </a:r>
            <a:endParaRPr lang="en-US" sz="3600" dirty="0">
              <a:solidFill>
                <a:schemeClr val="bg1">
                  <a:lumMod val="50000"/>
                </a:schemeClr>
              </a:solidFill>
            </a:endParaRPr>
          </a:p>
        </p:txBody>
      </p:sp>
    </p:spTree>
  </p:cSld>
  <p:clrMapOvr>
    <a:masterClrMapping/>
  </p:clrMapOvr>
  <p:transition>
    <p:newsflash/>
  </p:transitio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75457"/>
            <a:ext cx="9144000" cy="49552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Aging: </a:t>
            </a:r>
            <a:r>
              <a:rPr kumimoji="0" lang="en-US" sz="28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                                                                                                                                                                                                                                   </a:t>
            </a:r>
            <a:r>
              <a:rPr kumimoji="0" lang="en-US" sz="24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The natural enzymes in the meat  especially                                    ( </a:t>
            </a:r>
            <a:r>
              <a:rPr kumimoji="0" lang="en-US" sz="2400" b="0" i="0" u="none" strike="noStrike" cap="none" normalizeH="0" baseline="0" dirty="0" err="1" smtClean="0">
                <a:ln>
                  <a:noFill/>
                </a:ln>
                <a:solidFill>
                  <a:schemeClr val="tx1">
                    <a:lumMod val="95000"/>
                    <a:lumOff val="5000"/>
                  </a:schemeClr>
                </a:solidFill>
                <a:effectLst/>
                <a:latin typeface="Arial" pitchFamily="34" charset="0"/>
                <a:ea typeface="Calibri" pitchFamily="34" charset="0"/>
                <a:cs typeface="Arial" pitchFamily="34" charset="0"/>
              </a:rPr>
              <a:t>cathaspin</a:t>
            </a:r>
            <a:r>
              <a:rPr kumimoji="0" lang="en-US" sz="24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 )or enzymes produced by some bacteria interactions occur some meat after slaughter to make it softer or flay  and  jaws   with special of taste and smell the  and include bloating happening to glycogen and lyses to fibrous muscle &amp;it is contain .  Period of aging depending on </a:t>
            </a:r>
            <a:r>
              <a:rPr kumimoji="0" lang="en-US" sz="2400" b="0" i="0" u="none" strike="noStrike" cap="none" normalizeH="0" baseline="0" dirty="0" err="1" smtClean="0">
                <a:ln>
                  <a:noFill/>
                </a:ln>
                <a:solidFill>
                  <a:schemeClr val="tx1">
                    <a:lumMod val="95000"/>
                    <a:lumOff val="5000"/>
                  </a:schemeClr>
                </a:solidFill>
                <a:effectLst/>
                <a:latin typeface="Arial" pitchFamily="34" charset="0"/>
                <a:ea typeface="Calibri" pitchFamily="34" charset="0"/>
                <a:cs typeface="Arial" pitchFamily="34" charset="0"/>
              </a:rPr>
              <a:t>spp</a:t>
            </a:r>
            <a:r>
              <a:rPr kumimoji="0" lang="en-US" sz="24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 &amp; degree of fatness &amp; also condition of animal before slaughtering &amp; temperature of environment that carcass present init if temp. of environment little it need large period for aging so chilling of carcass </a:t>
            </a:r>
            <a:r>
              <a:rPr kumimoji="0" lang="en-US" sz="2400" b="0" i="0" u="none" strike="noStrike" cap="none" normalizeH="0" baseline="0" smtClean="0">
                <a:ln>
                  <a:noFill/>
                </a:ln>
                <a:solidFill>
                  <a:schemeClr val="tx1">
                    <a:lumMod val="95000"/>
                    <a:lumOff val="5000"/>
                  </a:schemeClr>
                </a:solidFill>
                <a:effectLst/>
                <a:latin typeface="Arial" pitchFamily="34" charset="0"/>
                <a:ea typeface="Calibri" pitchFamily="34" charset="0"/>
                <a:cs typeface="Arial" pitchFamily="34" charset="0"/>
              </a:rPr>
              <a:t>between </a:t>
            </a:r>
            <a:r>
              <a:rPr kumimoji="0" lang="en-US" sz="2400" b="0" i="0" u="none" strike="noStrike" cap="none" normalizeH="0" baseline="0" smtClean="0">
                <a:ln>
                  <a:noFill/>
                </a:ln>
                <a:solidFill>
                  <a:schemeClr val="tx1">
                    <a:lumMod val="95000"/>
                    <a:lumOff val="5000"/>
                  </a:schemeClr>
                </a:solidFill>
                <a:effectLst/>
                <a:latin typeface="Arial" pitchFamily="34" charset="0"/>
                <a:ea typeface="Calibri" pitchFamily="34" charset="0"/>
                <a:cs typeface="Arial" pitchFamily="34" charset="0"/>
              </a:rPr>
              <a:t>     (</a:t>
            </a:r>
            <a:r>
              <a:rPr kumimoji="0" lang="en-US" sz="24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1</a:t>
            </a:r>
            <a:r>
              <a:rPr kumimoji="0" lang="en-US" sz="2400" b="0" i="0" u="none" strike="noStrike" cap="none" normalizeH="0" baseline="0" dirty="0" smtClean="0">
                <a:ln>
                  <a:noFill/>
                </a:ln>
                <a:solidFill>
                  <a:schemeClr val="tx1">
                    <a:lumMod val="95000"/>
                    <a:lumOff val="5000"/>
                  </a:schemeClr>
                </a:solidFill>
                <a:effectLst/>
                <a:latin typeface="Calibri"/>
                <a:ea typeface="Calibri" pitchFamily="34" charset="0"/>
                <a:cs typeface="Arial" pitchFamily="34" charset="0"/>
              </a:rPr>
              <a:t>—</a:t>
            </a:r>
            <a:r>
              <a:rPr kumimoji="0" lang="en-US" sz="24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3 c) we can storage for (1</a:t>
            </a:r>
            <a:r>
              <a:rPr kumimoji="0" lang="en-US" sz="2400" b="0" i="0" u="none" strike="noStrike" cap="none" normalizeH="0" baseline="0" dirty="0" smtClean="0">
                <a:ln>
                  <a:noFill/>
                </a:ln>
                <a:solidFill>
                  <a:schemeClr val="tx1">
                    <a:lumMod val="95000"/>
                    <a:lumOff val="5000"/>
                  </a:schemeClr>
                </a:solidFill>
                <a:effectLst/>
                <a:latin typeface="Calibri"/>
                <a:ea typeface="Calibri" pitchFamily="34" charset="0"/>
                <a:cs typeface="Arial" pitchFamily="34" charset="0"/>
              </a:rPr>
              <a:t>—</a:t>
            </a:r>
            <a:r>
              <a:rPr kumimoji="0" lang="en-US" sz="24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20 days) ,  while chilling carcass in ( 2</a:t>
            </a:r>
            <a:r>
              <a:rPr kumimoji="0" lang="en-US" sz="2400" b="0" i="0" u="none" strike="noStrike" cap="none" normalizeH="0" baseline="0" dirty="0" smtClean="0">
                <a:ln>
                  <a:noFill/>
                </a:ln>
                <a:solidFill>
                  <a:schemeClr val="tx1">
                    <a:lumMod val="95000"/>
                    <a:lumOff val="5000"/>
                  </a:schemeClr>
                </a:solidFill>
                <a:effectLst/>
                <a:latin typeface="Calibri"/>
                <a:ea typeface="Calibri" pitchFamily="34" charset="0"/>
                <a:cs typeface="Arial" pitchFamily="34" charset="0"/>
              </a:rPr>
              <a:t>—</a:t>
            </a:r>
            <a:r>
              <a:rPr kumimoji="0" lang="en-US" sz="24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3c) we can storage it between (10</a:t>
            </a:r>
            <a:r>
              <a:rPr kumimoji="0" lang="en-US" sz="2400" b="0" i="0" u="none" strike="noStrike" cap="none" normalizeH="0" baseline="0" dirty="0" smtClean="0">
                <a:ln>
                  <a:noFill/>
                </a:ln>
                <a:solidFill>
                  <a:schemeClr val="tx1">
                    <a:lumMod val="95000"/>
                    <a:lumOff val="5000"/>
                  </a:schemeClr>
                </a:solidFill>
                <a:effectLst/>
                <a:latin typeface="Calibri"/>
                <a:ea typeface="Calibri" pitchFamily="34" charset="0"/>
                <a:cs typeface="Arial" pitchFamily="34" charset="0"/>
              </a:rPr>
              <a:t>—</a:t>
            </a:r>
            <a:r>
              <a:rPr kumimoji="0" lang="en-US" sz="24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20 days) ,while we can storage carcass for (24 hours) if we use (5</a:t>
            </a:r>
            <a:r>
              <a:rPr kumimoji="0" lang="en-US" sz="2400" b="0" i="0" u="none" strike="noStrike" cap="none" normalizeH="0" baseline="0" dirty="0" smtClean="0">
                <a:ln>
                  <a:noFill/>
                </a:ln>
                <a:solidFill>
                  <a:schemeClr val="tx1">
                    <a:lumMod val="95000"/>
                    <a:lumOff val="5000"/>
                  </a:schemeClr>
                </a:solidFill>
                <a:effectLst/>
                <a:latin typeface="Calibri"/>
                <a:ea typeface="Calibri" pitchFamily="34" charset="0"/>
                <a:cs typeface="Arial" pitchFamily="34" charset="0"/>
              </a:rPr>
              <a:t>—</a:t>
            </a:r>
            <a:r>
              <a:rPr kumimoji="0" lang="en-US" sz="2400" b="0" i="0" u="none" strike="noStrike" cap="none" normalizeH="0" baseline="0" dirty="0" smtClean="0">
                <a:ln>
                  <a:noFill/>
                </a:ln>
                <a:solidFill>
                  <a:schemeClr val="tx1">
                    <a:lumMod val="95000"/>
                    <a:lumOff val="5000"/>
                  </a:schemeClr>
                </a:solidFill>
                <a:effectLst/>
                <a:latin typeface="Arial" pitchFamily="34" charset="0"/>
                <a:ea typeface="Calibri" pitchFamily="34" charset="0"/>
                <a:cs typeface="Arial" pitchFamily="34" charset="0"/>
              </a:rPr>
              <a:t>7c) .</a:t>
            </a:r>
            <a:endParaRPr kumimoji="0" lang="en-US" sz="2400" b="0"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sp>
        <p:nvSpPr>
          <p:cNvPr id="3" name="مستطيل 2"/>
          <p:cNvSpPr/>
          <p:nvPr/>
        </p:nvSpPr>
        <p:spPr>
          <a:xfrm>
            <a:off x="0" y="5072075"/>
            <a:ext cx="8929718" cy="1200329"/>
          </a:xfrm>
          <a:prstGeom prst="rect">
            <a:avLst/>
          </a:prstGeom>
        </p:spPr>
        <p:txBody>
          <a:bodyPr wrap="square">
            <a:spAutoFit/>
          </a:bodyPr>
          <a:lstStyle/>
          <a:p>
            <a:r>
              <a:rPr lang="en-US" sz="3600" dirty="0" smtClean="0">
                <a:solidFill>
                  <a:schemeClr val="tx1">
                    <a:lumMod val="95000"/>
                    <a:lumOff val="5000"/>
                  </a:schemeClr>
                </a:solidFill>
              </a:rPr>
              <a:t>If carcass cutting to multiple pieces this will be depress period of aging for (9 days) or little . </a:t>
            </a:r>
            <a:endParaRPr lang="en-US" sz="3600" dirty="0">
              <a:solidFill>
                <a:schemeClr val="tx1">
                  <a:lumMod val="95000"/>
                  <a:lumOff val="5000"/>
                </a:schemeClr>
              </a:solidFill>
            </a:endParaRPr>
          </a:p>
        </p:txBody>
      </p:sp>
    </p:spTree>
  </p:cSld>
  <p:clrMapOvr>
    <a:masterClrMapping/>
  </p:clrMapOvr>
  <p:transition>
    <p:plus/>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71470" y="106854"/>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accent5">
                    <a:lumMod val="75000"/>
                  </a:schemeClr>
                </a:solidFill>
                <a:effectLst/>
                <a:latin typeface="Times New Roman" pitchFamily="18" charset="0"/>
                <a:ea typeface="Calibri" pitchFamily="34" charset="0"/>
                <a:cs typeface="Times New Roman" pitchFamily="18" charset="0"/>
              </a:rPr>
              <a:t>Brucellosis:</a:t>
            </a:r>
            <a:endParaRPr kumimoji="0" lang="en-US" sz="3200" b="0" i="0" u="none" strike="noStrike" cap="none" normalizeH="0" baseline="0" dirty="0" smtClean="0">
              <a:ln>
                <a:noFill/>
              </a:ln>
              <a:solidFill>
                <a:schemeClr val="accent5">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err="1" smtClean="0">
                <a:ln>
                  <a:noFill/>
                </a:ln>
                <a:solidFill>
                  <a:schemeClr val="accent5">
                    <a:lumMod val="75000"/>
                  </a:schemeClr>
                </a:solidFill>
                <a:effectLst/>
                <a:latin typeface="Times New Roman" pitchFamily="18" charset="0"/>
                <a:ea typeface="Calibri" pitchFamily="34" charset="0"/>
                <a:cs typeface="Times New Roman" pitchFamily="18" charset="0"/>
              </a:rPr>
              <a:t>Zoonotic</a:t>
            </a:r>
            <a:r>
              <a:rPr kumimoji="0" lang="en-US" sz="3200" b="1" i="0" u="none" strike="noStrike" cap="none" normalizeH="0" baseline="0" dirty="0" smtClean="0">
                <a:ln>
                  <a:noFill/>
                </a:ln>
                <a:solidFill>
                  <a:schemeClr val="accent5">
                    <a:lumMod val="75000"/>
                  </a:schemeClr>
                </a:solidFill>
                <a:effectLst/>
                <a:latin typeface="Times New Roman" pitchFamily="18" charset="0"/>
                <a:ea typeface="Calibri" pitchFamily="34" charset="0"/>
                <a:cs typeface="Times New Roman" pitchFamily="18" charset="0"/>
              </a:rPr>
              <a:t> disease of public health.</a:t>
            </a:r>
            <a:endParaRPr kumimoji="0" lang="en-US" sz="3200" b="0" i="0" u="none" strike="noStrike" cap="none" normalizeH="0" baseline="0" dirty="0" smtClean="0">
              <a:ln>
                <a:noFill/>
              </a:ln>
              <a:solidFill>
                <a:schemeClr val="accent5">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accent5">
                    <a:lumMod val="75000"/>
                  </a:schemeClr>
                </a:solidFill>
                <a:effectLst/>
                <a:latin typeface="Times New Roman" pitchFamily="18" charset="0"/>
                <a:ea typeface="Calibri" pitchFamily="34" charset="0"/>
                <a:cs typeface="Times New Roman" pitchFamily="18" charset="0"/>
              </a:rPr>
              <a:t>Causative agent:-</a:t>
            </a:r>
            <a:endParaRPr kumimoji="0" lang="en-US" sz="3200" b="0" i="0" u="none" strike="noStrike" cap="none" normalizeH="0" baseline="0" dirty="0" smtClean="0">
              <a:ln>
                <a:noFill/>
              </a:ln>
              <a:solidFill>
                <a:schemeClr val="accent5">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err="1" smtClean="0">
                <a:ln>
                  <a:noFill/>
                </a:ln>
                <a:solidFill>
                  <a:schemeClr val="accent5">
                    <a:lumMod val="75000"/>
                  </a:schemeClr>
                </a:solidFill>
                <a:effectLst/>
                <a:latin typeface="Times New Roman" pitchFamily="18" charset="0"/>
                <a:ea typeface="Calibri" pitchFamily="34" charset="0"/>
                <a:cs typeface="Times New Roman" pitchFamily="18" charset="0"/>
              </a:rPr>
              <a:t>Brucella</a:t>
            </a:r>
            <a:r>
              <a:rPr kumimoji="0" lang="en-US" sz="3200" b="1" i="0" u="none" strike="noStrike" cap="none" normalizeH="0" baseline="0" dirty="0" smtClean="0">
                <a:ln>
                  <a:noFill/>
                </a:ln>
                <a:solidFill>
                  <a:schemeClr val="accent5">
                    <a:lumMod val="75000"/>
                  </a:schemeClr>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smtClean="0">
                <a:ln>
                  <a:noFill/>
                </a:ln>
                <a:solidFill>
                  <a:schemeClr val="accent5">
                    <a:lumMod val="75000"/>
                  </a:schemeClr>
                </a:solidFill>
                <a:effectLst/>
                <a:latin typeface="Times New Roman" pitchFamily="18" charset="0"/>
                <a:ea typeface="Calibri" pitchFamily="34" charset="0"/>
                <a:cs typeface="Times New Roman" pitchFamily="18" charset="0"/>
              </a:rPr>
              <a:t>abortus</a:t>
            </a:r>
            <a:r>
              <a:rPr kumimoji="0" lang="en-US" sz="3200" b="1" i="0" u="none" strike="noStrike" cap="none" normalizeH="0" baseline="0" dirty="0" smtClean="0">
                <a:ln>
                  <a:noFill/>
                </a:ln>
                <a:solidFill>
                  <a:schemeClr val="accent5">
                    <a:lumMod val="75000"/>
                  </a:schemeClr>
                </a:solidFill>
                <a:effectLst/>
                <a:latin typeface="Times New Roman" pitchFamily="18" charset="0"/>
                <a:ea typeface="Calibri" pitchFamily="34" charset="0"/>
                <a:cs typeface="Times New Roman" pitchFamily="18" charset="0"/>
              </a:rPr>
              <a:t>           (affected  cattle  &amp; sheep )</a:t>
            </a:r>
            <a:endParaRPr kumimoji="0" lang="en-US" sz="3200" b="0" i="0" u="none" strike="noStrike" cap="none" normalizeH="0" baseline="0" dirty="0" smtClean="0">
              <a:ln>
                <a:noFill/>
              </a:ln>
              <a:solidFill>
                <a:schemeClr val="accent5">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err="1" smtClean="0">
                <a:ln>
                  <a:noFill/>
                </a:ln>
                <a:solidFill>
                  <a:schemeClr val="accent5">
                    <a:lumMod val="75000"/>
                  </a:schemeClr>
                </a:solidFill>
                <a:effectLst/>
                <a:latin typeface="Times New Roman" pitchFamily="18" charset="0"/>
                <a:ea typeface="Calibri" pitchFamily="34" charset="0"/>
                <a:cs typeface="Times New Roman" pitchFamily="18" charset="0"/>
              </a:rPr>
              <a:t>Brucella</a:t>
            </a:r>
            <a:r>
              <a:rPr kumimoji="0" lang="en-US" sz="3200" b="1" i="0" u="none" strike="noStrike" cap="none" normalizeH="0" baseline="0" dirty="0" smtClean="0">
                <a:ln>
                  <a:noFill/>
                </a:ln>
                <a:solidFill>
                  <a:schemeClr val="accent5">
                    <a:lumMod val="75000"/>
                  </a:schemeClr>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smtClean="0">
                <a:ln>
                  <a:noFill/>
                </a:ln>
                <a:solidFill>
                  <a:schemeClr val="accent5">
                    <a:lumMod val="75000"/>
                  </a:schemeClr>
                </a:solidFill>
                <a:effectLst/>
                <a:latin typeface="Times New Roman" pitchFamily="18" charset="0"/>
                <a:ea typeface="Calibri" pitchFamily="34" charset="0"/>
                <a:cs typeface="Times New Roman" pitchFamily="18" charset="0"/>
              </a:rPr>
              <a:t>melitensis</a:t>
            </a:r>
            <a:r>
              <a:rPr kumimoji="0" lang="en-US" sz="3200" b="1" i="0" u="none" strike="noStrike" cap="none" normalizeH="0" baseline="0" dirty="0" smtClean="0">
                <a:ln>
                  <a:noFill/>
                </a:ln>
                <a:solidFill>
                  <a:schemeClr val="accent5">
                    <a:lumMod val="75000"/>
                  </a:schemeClr>
                </a:solidFill>
                <a:effectLst/>
                <a:latin typeface="Times New Roman" pitchFamily="18" charset="0"/>
                <a:ea typeface="Calibri" pitchFamily="34" charset="0"/>
                <a:cs typeface="Times New Roman" pitchFamily="18" charset="0"/>
              </a:rPr>
              <a:t>       (affected </a:t>
            </a:r>
            <a:r>
              <a:rPr kumimoji="0" lang="en-US" sz="3200" b="1" i="0" u="none" strike="noStrike" cap="none" normalizeH="0" baseline="0" dirty="0" err="1" smtClean="0">
                <a:ln>
                  <a:noFill/>
                </a:ln>
                <a:solidFill>
                  <a:schemeClr val="accent5">
                    <a:lumMod val="75000"/>
                  </a:schemeClr>
                </a:solidFill>
                <a:effectLst/>
                <a:latin typeface="Times New Roman" pitchFamily="18" charset="0"/>
                <a:ea typeface="Calibri" pitchFamily="34" charset="0"/>
                <a:cs typeface="Times New Roman" pitchFamily="18" charset="0"/>
              </a:rPr>
              <a:t>sheep,goat</a:t>
            </a:r>
            <a:r>
              <a:rPr kumimoji="0" lang="en-US" sz="3200" b="1" i="0" u="none" strike="noStrike" cap="none" normalizeH="0" baseline="0" dirty="0" smtClean="0">
                <a:ln>
                  <a:noFill/>
                </a:ln>
                <a:solidFill>
                  <a:schemeClr val="accent5">
                    <a:lumMod val="75000"/>
                  </a:schemeClr>
                </a:solidFill>
                <a:effectLst/>
                <a:latin typeface="Times New Roman" pitchFamily="18" charset="0"/>
                <a:ea typeface="Calibri" pitchFamily="34" charset="0"/>
                <a:cs typeface="Times New Roman" pitchFamily="18" charset="0"/>
              </a:rPr>
              <a:t> &amp;man)</a:t>
            </a:r>
            <a:endParaRPr kumimoji="0" lang="en-US" sz="3200" b="0" i="0" u="none" strike="noStrike" cap="none" normalizeH="0" baseline="0" dirty="0" smtClean="0">
              <a:ln>
                <a:noFill/>
              </a:ln>
              <a:solidFill>
                <a:schemeClr val="accent5">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err="1" smtClean="0">
                <a:ln>
                  <a:noFill/>
                </a:ln>
                <a:solidFill>
                  <a:schemeClr val="accent5">
                    <a:lumMod val="75000"/>
                  </a:schemeClr>
                </a:solidFill>
                <a:effectLst/>
                <a:latin typeface="Times New Roman" pitchFamily="18" charset="0"/>
                <a:ea typeface="Calibri" pitchFamily="34" charset="0"/>
                <a:cs typeface="Times New Roman" pitchFamily="18" charset="0"/>
              </a:rPr>
              <a:t>Brucella</a:t>
            </a:r>
            <a:r>
              <a:rPr kumimoji="0" lang="en-US" sz="3200" b="1" i="0" u="none" strike="noStrike" cap="none" normalizeH="0" baseline="0" dirty="0" smtClean="0">
                <a:ln>
                  <a:noFill/>
                </a:ln>
                <a:solidFill>
                  <a:schemeClr val="accent5">
                    <a:lumMod val="75000"/>
                  </a:schemeClr>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smtClean="0">
                <a:ln>
                  <a:noFill/>
                </a:ln>
                <a:solidFill>
                  <a:schemeClr val="accent5">
                    <a:lumMod val="75000"/>
                  </a:schemeClr>
                </a:solidFill>
                <a:effectLst/>
                <a:latin typeface="Times New Roman" pitchFamily="18" charset="0"/>
                <a:ea typeface="Calibri" pitchFamily="34" charset="0"/>
                <a:cs typeface="Times New Roman" pitchFamily="18" charset="0"/>
              </a:rPr>
              <a:t>suis</a:t>
            </a:r>
            <a:r>
              <a:rPr kumimoji="0" lang="en-US" sz="3200" b="1" i="0" u="none" strike="noStrike" cap="none" normalizeH="0" baseline="0" dirty="0" smtClean="0">
                <a:ln>
                  <a:noFill/>
                </a:ln>
                <a:solidFill>
                  <a:schemeClr val="accent5">
                    <a:lumMod val="75000"/>
                  </a:schemeClr>
                </a:solidFill>
                <a:effectLst/>
                <a:latin typeface="Times New Roman" pitchFamily="18" charset="0"/>
                <a:ea typeface="Calibri" pitchFamily="34" charset="0"/>
                <a:cs typeface="Times New Roman" pitchFamily="18" charset="0"/>
              </a:rPr>
              <a:t>                 (affected  swine  )</a:t>
            </a:r>
            <a:endParaRPr kumimoji="0" lang="en-US" sz="3200" b="0" i="0" u="none" strike="noStrike" cap="none" normalizeH="0" baseline="0" dirty="0" smtClean="0">
              <a:ln>
                <a:noFill/>
              </a:ln>
              <a:solidFill>
                <a:schemeClr val="accent5">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err="1" smtClean="0">
                <a:ln>
                  <a:noFill/>
                </a:ln>
                <a:solidFill>
                  <a:schemeClr val="accent5">
                    <a:lumMod val="75000"/>
                  </a:schemeClr>
                </a:solidFill>
                <a:effectLst/>
                <a:latin typeface="Times New Roman" pitchFamily="18" charset="0"/>
                <a:ea typeface="Calibri" pitchFamily="34" charset="0"/>
                <a:cs typeface="Times New Roman" pitchFamily="18" charset="0"/>
              </a:rPr>
              <a:t>Brucella</a:t>
            </a:r>
            <a:r>
              <a:rPr kumimoji="0" lang="en-US" sz="3200" b="1" i="0" u="none" strike="noStrike" cap="none" normalizeH="0" baseline="0" dirty="0" smtClean="0">
                <a:ln>
                  <a:noFill/>
                </a:ln>
                <a:solidFill>
                  <a:schemeClr val="accent5">
                    <a:lumMod val="75000"/>
                  </a:schemeClr>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smtClean="0">
                <a:ln>
                  <a:noFill/>
                </a:ln>
                <a:solidFill>
                  <a:schemeClr val="accent5">
                    <a:lumMod val="75000"/>
                  </a:schemeClr>
                </a:solidFill>
                <a:effectLst/>
                <a:latin typeface="Times New Roman" pitchFamily="18" charset="0"/>
                <a:ea typeface="Calibri" pitchFamily="34" charset="0"/>
                <a:cs typeface="Times New Roman" pitchFamily="18" charset="0"/>
              </a:rPr>
              <a:t>melitensis</a:t>
            </a:r>
            <a:r>
              <a:rPr kumimoji="0" lang="en-US" sz="3200" b="1" i="0" u="none" strike="noStrike" cap="none" normalizeH="0" baseline="0" dirty="0" smtClean="0">
                <a:ln>
                  <a:noFill/>
                </a:ln>
                <a:solidFill>
                  <a:schemeClr val="accent5">
                    <a:lumMod val="75000"/>
                  </a:schemeClr>
                </a:solidFill>
                <a:effectLst/>
                <a:latin typeface="Times New Roman" pitchFamily="18" charset="0"/>
                <a:ea typeface="Calibri" pitchFamily="34" charset="0"/>
                <a:cs typeface="Times New Roman" pitchFamily="18" charset="0"/>
              </a:rPr>
              <a:t> occur more frequently than other types , in general population and it is most pathogenic &amp; more virulent than other species.</a:t>
            </a:r>
            <a:endParaRPr kumimoji="0" lang="en-US" sz="3200" b="0" i="0" u="none" strike="noStrike" cap="none" normalizeH="0" baseline="0" dirty="0" smtClean="0">
              <a:ln>
                <a:noFill/>
              </a:ln>
              <a:solidFill>
                <a:schemeClr val="accent5">
                  <a:lumMod val="75000"/>
                </a:schemeClr>
              </a:solidFill>
              <a:effectLst/>
              <a:latin typeface="Arial" pitchFamily="34" charset="0"/>
              <a:cs typeface="Arial" pitchFamily="34" charset="0"/>
            </a:endParaRPr>
          </a:p>
        </p:txBody>
      </p:sp>
    </p:spTree>
  </p:cSld>
  <p:clrMapOvr>
    <a:masterClrMapping/>
  </p:clrMapOvr>
  <p:transition>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Dell\Desktop\مادة الصحة العامة البيطرية\صور امراض الصحة العامة اعداد د. احمد الشديدي\السل\1 (9).jpg"/>
          <p:cNvPicPr>
            <a:picLocks noChangeAspect="1" noChangeArrowheads="1"/>
          </p:cNvPicPr>
          <p:nvPr/>
        </p:nvPicPr>
        <p:blipFill>
          <a:blip r:embed="rId2" cstate="print"/>
          <a:srcRect/>
          <a:stretch>
            <a:fillRect/>
          </a:stretch>
        </p:blipFill>
        <p:spPr bwMode="auto">
          <a:xfrm>
            <a:off x="357158" y="0"/>
            <a:ext cx="8786841" cy="6500834"/>
          </a:xfrm>
          <a:prstGeom prst="rect">
            <a:avLst/>
          </a:prstGeom>
          <a:noFill/>
        </p:spPr>
      </p:pic>
    </p:spTree>
  </p:cSld>
  <p:clrMapOvr>
    <a:masterClrMapping/>
  </p:clrMapOvr>
  <p:transition>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Dell\Desktop\مادة الصحة العامة البيطرية\صور امراض الصحة العامة اعداد د. احمد الشديدي\السل\1 (11).jpg"/>
          <p:cNvPicPr>
            <a:picLocks noChangeAspect="1" noChangeArrowheads="1"/>
          </p:cNvPicPr>
          <p:nvPr/>
        </p:nvPicPr>
        <p:blipFill>
          <a:blip r:embed="rId2" cstate="print"/>
          <a:srcRect/>
          <a:stretch>
            <a:fillRect/>
          </a:stretch>
        </p:blipFill>
        <p:spPr bwMode="auto">
          <a:xfrm>
            <a:off x="0" y="142853"/>
            <a:ext cx="9144000" cy="6429420"/>
          </a:xfrm>
          <a:prstGeom prst="rect">
            <a:avLst/>
          </a:prstGeom>
          <a:noFill/>
        </p:spPr>
      </p:pic>
    </p:spTree>
  </p:cSld>
  <p:clrMapOvr>
    <a:masterClrMapping/>
  </p:clrMapOvr>
  <p:transition>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Dell\Desktop\مادة الصحة العامة البيطرية\صور امراض الصحة العامة اعداد د. احمد الشديدي\السل\1 (5).jpg"/>
          <p:cNvPicPr>
            <a:picLocks noChangeAspect="1" noChangeArrowheads="1"/>
          </p:cNvPicPr>
          <p:nvPr/>
        </p:nvPicPr>
        <p:blipFill>
          <a:blip r:embed="rId2" cstate="print"/>
          <a:srcRect/>
          <a:stretch>
            <a:fillRect/>
          </a:stretch>
        </p:blipFill>
        <p:spPr bwMode="auto">
          <a:xfrm>
            <a:off x="-1357354" y="0"/>
            <a:ext cx="10858576" cy="7215213"/>
          </a:xfrm>
          <a:prstGeom prst="rect">
            <a:avLst/>
          </a:prstGeom>
          <a:noFill/>
        </p:spPr>
      </p:pic>
    </p:spTree>
  </p:cSld>
  <p:clrMapOvr>
    <a:masterClrMapping/>
  </p:clrMapOvr>
  <p:transition>
    <p:plus/>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0" y="93865"/>
            <a:ext cx="9144000" cy="59708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Anthrax:</a:t>
            </a:r>
            <a:endParaRPr kumimoji="0" lang="en-US" sz="2800" b="0" i="0" u="none" strike="noStrike" cap="none" normalizeH="0" baseline="0" dirty="0" smtClean="0">
              <a:ln>
                <a:noFill/>
              </a:ln>
              <a:solidFill>
                <a:schemeClr val="accent6">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An acute bacterial infection of humans &amp;animals.</a:t>
            </a:r>
            <a:endParaRPr kumimoji="0" lang="en-US" sz="2800" b="0" i="0" u="none" strike="noStrike" cap="none" normalizeH="0" baseline="0" dirty="0" smtClean="0">
              <a:ln>
                <a:noFill/>
              </a:ln>
              <a:solidFill>
                <a:schemeClr val="accent6">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The disease </a:t>
            </a:r>
            <a:r>
              <a:rPr kumimoji="0" lang="en-US" sz="2800" b="1" i="0" u="none" strike="noStrike" cap="none" normalizeH="0" baseline="0" dirty="0" err="1" smtClean="0">
                <a:ln>
                  <a:noFill/>
                </a:ln>
                <a:solidFill>
                  <a:schemeClr val="accent6">
                    <a:lumMod val="75000"/>
                  </a:schemeClr>
                </a:solidFill>
                <a:effectLst/>
                <a:latin typeface="Times New Roman" pitchFamily="18" charset="0"/>
                <a:ea typeface="Calibri" pitchFamily="34" charset="0"/>
                <a:cs typeface="Times New Roman" pitchFamily="18" charset="0"/>
              </a:rPr>
              <a:t>wourdwide&amp;is</a:t>
            </a:r>
            <a:r>
              <a:rPr kumimoji="0" lang="en-US" sz="28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 enzootic in certain </a:t>
            </a:r>
            <a:r>
              <a:rPr kumimoji="0" lang="en-US" sz="2800" b="1" i="0" u="none" strike="noStrike" cap="none" normalizeH="0" baseline="0" dirty="0" err="1" smtClean="0">
                <a:ln>
                  <a:noFill/>
                </a:ln>
                <a:solidFill>
                  <a:schemeClr val="accent6">
                    <a:lumMod val="75000"/>
                  </a:schemeClr>
                </a:solidFill>
                <a:effectLst/>
                <a:latin typeface="Times New Roman" pitchFamily="18" charset="0"/>
                <a:ea typeface="Calibri" pitchFamily="34" charset="0"/>
                <a:cs typeface="Times New Roman" pitchFamily="18" charset="0"/>
              </a:rPr>
              <a:t>African&amp;Asian</a:t>
            </a:r>
            <a:r>
              <a:rPr kumimoji="0" lang="en-US" sz="28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 countries .</a:t>
            </a:r>
            <a:endParaRPr kumimoji="0" lang="en-US" sz="2800" b="0" i="0" u="none" strike="noStrike" cap="none" normalizeH="0" baseline="0" dirty="0" smtClean="0">
              <a:ln>
                <a:noFill/>
              </a:ln>
              <a:solidFill>
                <a:schemeClr val="accent6">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Causative agent :</a:t>
            </a:r>
            <a:endParaRPr kumimoji="0" lang="en-US" sz="2800" b="0" i="0" u="none" strike="noStrike" cap="none" normalizeH="0" baseline="0" dirty="0" smtClean="0">
              <a:ln>
                <a:noFill/>
              </a:ln>
              <a:solidFill>
                <a:schemeClr val="accent6">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Bacillus </a:t>
            </a:r>
            <a:r>
              <a:rPr kumimoji="0" lang="en-US" sz="2800" b="1" i="0" u="none" strike="noStrike" cap="none" normalizeH="0" baseline="0" dirty="0" err="1" smtClean="0">
                <a:ln>
                  <a:noFill/>
                </a:ln>
                <a:solidFill>
                  <a:schemeClr val="accent6">
                    <a:lumMod val="75000"/>
                  </a:schemeClr>
                </a:solidFill>
                <a:effectLst/>
                <a:latin typeface="Times New Roman" pitchFamily="18" charset="0"/>
                <a:ea typeface="Calibri" pitchFamily="34" charset="0"/>
                <a:cs typeface="Times New Roman" pitchFamily="18" charset="0"/>
              </a:rPr>
              <a:t>anthracis</a:t>
            </a:r>
            <a:r>
              <a:rPr kumimoji="0" lang="en-US" sz="28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(bacterium) , G+ spore- forming aerobic rod.</a:t>
            </a:r>
            <a:endParaRPr kumimoji="0" lang="en-US" sz="2800" b="0" i="0" u="none" strike="noStrike" cap="none" normalizeH="0" baseline="0" dirty="0" smtClean="0">
              <a:ln>
                <a:noFill/>
              </a:ln>
              <a:solidFill>
                <a:schemeClr val="accent6">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Disease in man:</a:t>
            </a:r>
            <a:endParaRPr kumimoji="0" lang="en-US" sz="2800" b="0" i="0" u="none" strike="noStrike" cap="none" normalizeH="0" baseline="0" dirty="0" smtClean="0">
              <a:ln>
                <a:noFill/>
              </a:ln>
              <a:solidFill>
                <a:schemeClr val="accent6">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Incubation period is usually with in (7 days).</a:t>
            </a:r>
            <a:endParaRPr kumimoji="0" lang="en-US" sz="2800" b="0" i="0" u="none" strike="noStrike" cap="none" normalizeH="0" baseline="0" dirty="0" smtClean="0">
              <a:ln>
                <a:noFill/>
              </a:ln>
              <a:solidFill>
                <a:schemeClr val="accent6">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There are 3 types if it is occur:-</a:t>
            </a:r>
            <a:endParaRPr kumimoji="0" lang="en-US" sz="2800" b="0" i="0" u="none" strike="noStrike" cap="none" normalizeH="0" baseline="0" dirty="0" smtClean="0">
              <a:ln>
                <a:noFill/>
              </a:ln>
              <a:solidFill>
                <a:schemeClr val="accent6">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1-Cutaneous form (malignant pustule)</a:t>
            </a:r>
            <a:endParaRPr kumimoji="0" lang="en-US" sz="2800" b="0" i="0" u="none" strike="noStrike" cap="none" normalizeH="0" baseline="0" dirty="0" smtClean="0">
              <a:ln>
                <a:noFill/>
              </a:ln>
              <a:solidFill>
                <a:schemeClr val="accent6">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Most common I.P(1-7days),then Papule appears on an exposed area of skin &amp; becomes Vesicular . </a:t>
            </a:r>
            <a:endParaRPr kumimoji="0" lang="en-US" sz="2800" b="0" i="0" u="none" strike="noStrike" cap="none" normalizeH="0" baseline="0" dirty="0" smtClean="0">
              <a:ln>
                <a:noFill/>
              </a:ln>
              <a:solidFill>
                <a:schemeClr val="accent6">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zoom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مادة الصحة العامة البيطرية\صور امراض الصحة العامة اعداد د. احمد الشديدي\الجمرة الخبيثة\1 (2).gif"/>
          <p:cNvPicPr>
            <a:picLocks noChangeAspect="1" noChangeArrowheads="1"/>
          </p:cNvPicPr>
          <p:nvPr/>
        </p:nvPicPr>
        <p:blipFill>
          <a:blip r:embed="rId2" cstate="print"/>
          <a:srcRect/>
          <a:stretch>
            <a:fillRect/>
          </a:stretch>
        </p:blipFill>
        <p:spPr bwMode="auto">
          <a:xfrm>
            <a:off x="357158" y="357167"/>
            <a:ext cx="8143932" cy="6143668"/>
          </a:xfrm>
          <a:prstGeom prst="rect">
            <a:avLst/>
          </a:prstGeom>
          <a:noFill/>
        </p:spPr>
      </p:pic>
    </p:spTree>
  </p:cSld>
  <p:clrMapOvr>
    <a:masterClrMapping/>
  </p:clrMapOvr>
  <p:transition>
    <p:plu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0" y="-74557"/>
            <a:ext cx="91440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2-Pulmonary from (wool sorters disease ):</a:t>
            </a:r>
            <a:endParaRPr kumimoji="0" lang="en-US" sz="3600" b="0" i="0" u="none" strike="noStrike" cap="none" normalizeH="0" baseline="0" dirty="0" smtClean="0">
              <a:ln>
                <a:noFill/>
              </a:ln>
              <a:solidFill>
                <a:srgbClr val="00B05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err="1" smtClean="0">
                <a:ln>
                  <a:noFill/>
                </a:ln>
                <a:solidFill>
                  <a:srgbClr val="00B050"/>
                </a:solidFill>
                <a:effectLst/>
                <a:latin typeface="Times New Roman" pitchFamily="18" charset="0"/>
                <a:ea typeface="Calibri" pitchFamily="34" charset="0"/>
                <a:cs typeface="Times New Roman" pitchFamily="18" charset="0"/>
              </a:rPr>
              <a:t>I.p</a:t>
            </a:r>
            <a:r>
              <a:rPr kumimoji="0" lang="en-US" sz="36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(1-5days),</a:t>
            </a:r>
            <a:r>
              <a:rPr kumimoji="0" lang="en-US" sz="3600" b="1" i="0" u="none" strike="noStrike" cap="none" normalizeH="0" baseline="0" dirty="0" err="1" smtClean="0">
                <a:ln>
                  <a:noFill/>
                </a:ln>
                <a:solidFill>
                  <a:srgbClr val="00B050"/>
                </a:solidFill>
                <a:effectLst/>
                <a:latin typeface="Times New Roman" pitchFamily="18" charset="0"/>
                <a:ea typeface="Calibri" pitchFamily="34" charset="0"/>
                <a:cs typeface="Times New Roman" pitchFamily="18" charset="0"/>
              </a:rPr>
              <a:t>fever,cough</a:t>
            </a:r>
            <a:r>
              <a:rPr kumimoji="0" lang="en-US" sz="36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 ,</a:t>
            </a:r>
            <a:r>
              <a:rPr kumimoji="0" lang="en-US" sz="3600" b="1" i="0" u="none" strike="noStrike" cap="none" normalizeH="0" baseline="0" dirty="0" err="1" smtClean="0">
                <a:ln>
                  <a:noFill/>
                </a:ln>
                <a:solidFill>
                  <a:srgbClr val="00B050"/>
                </a:solidFill>
                <a:effectLst/>
                <a:latin typeface="Times New Roman" pitchFamily="18" charset="0"/>
                <a:ea typeface="Calibri" pitchFamily="34" charset="0"/>
                <a:cs typeface="Times New Roman" pitchFamily="18" charset="0"/>
              </a:rPr>
              <a:t>dyspnea</a:t>
            </a:r>
            <a:r>
              <a:rPr kumimoji="0" lang="en-US" sz="36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 </a:t>
            </a:r>
            <a:r>
              <a:rPr kumimoji="0" lang="en-US" sz="3600" b="1" i="0" u="none" strike="noStrike" cap="none" normalizeH="0" baseline="0" dirty="0" err="1" smtClean="0">
                <a:ln>
                  <a:noFill/>
                </a:ln>
                <a:solidFill>
                  <a:srgbClr val="00B050"/>
                </a:solidFill>
                <a:effectLst/>
                <a:latin typeface="Times New Roman" pitchFamily="18" charset="0"/>
                <a:ea typeface="Calibri" pitchFamily="34" charset="0"/>
                <a:cs typeface="Times New Roman" pitchFamily="18" charset="0"/>
              </a:rPr>
              <a:t>respiuratory</a:t>
            </a:r>
            <a:r>
              <a:rPr kumimoji="0" lang="en-US" sz="36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 failure &amp; death in (24 hours) as a result of pneumonia .100%fatality.</a:t>
            </a:r>
            <a:endParaRPr kumimoji="0" lang="en-US" sz="3600" b="0" i="0" u="none" strike="noStrike" cap="none" normalizeH="0" baseline="0" dirty="0" smtClean="0">
              <a:ln>
                <a:noFill/>
              </a:ln>
              <a:solidFill>
                <a:srgbClr val="00B05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3-Intestinal form :</a:t>
            </a:r>
            <a:endParaRPr kumimoji="0" lang="en-US" sz="3600" b="0" i="0" u="none" strike="noStrike" cap="none" normalizeH="0" baseline="0" dirty="0" smtClean="0">
              <a:ln>
                <a:noFill/>
              </a:ln>
              <a:solidFill>
                <a:srgbClr val="00B05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err="1" smtClean="0">
                <a:ln>
                  <a:noFill/>
                </a:ln>
                <a:solidFill>
                  <a:srgbClr val="00B050"/>
                </a:solidFill>
                <a:effectLst/>
                <a:latin typeface="Times New Roman" pitchFamily="18" charset="0"/>
                <a:ea typeface="Calibri" pitchFamily="34" charset="0"/>
                <a:cs typeface="Times New Roman" pitchFamily="18" charset="0"/>
              </a:rPr>
              <a:t>I.p</a:t>
            </a:r>
            <a:r>
              <a:rPr kumimoji="0" lang="en-US" sz="36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(12hours—5days),man is infected by handling contaminated carcasses ,</a:t>
            </a:r>
            <a:r>
              <a:rPr kumimoji="0" lang="en-US" sz="3600" b="1" i="0" u="none" strike="noStrike" cap="none" normalizeH="0" baseline="0" dirty="0" err="1" smtClean="0">
                <a:ln>
                  <a:noFill/>
                </a:ln>
                <a:solidFill>
                  <a:srgbClr val="00B050"/>
                </a:solidFill>
                <a:effectLst/>
                <a:latin typeface="Times New Roman" pitchFamily="18" charset="0"/>
                <a:ea typeface="Calibri" pitchFamily="34" charset="0"/>
                <a:cs typeface="Times New Roman" pitchFamily="18" charset="0"/>
              </a:rPr>
              <a:t>wool,hide,or</a:t>
            </a:r>
            <a:r>
              <a:rPr kumimoji="0" lang="en-US" sz="36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 hair .Also can be infected by ingestion or inhalation of spores or bacilli .</a:t>
            </a:r>
            <a:endParaRPr kumimoji="0" lang="en-US" sz="3600" b="0" i="0" u="none" strike="noStrike" cap="none" normalizeH="0" baseline="0" dirty="0" smtClean="0">
              <a:ln>
                <a:noFill/>
              </a:ln>
              <a:solidFill>
                <a:srgbClr val="00B050"/>
              </a:solidFill>
              <a:effectLst/>
              <a:latin typeface="Arial" pitchFamily="34" charset="0"/>
              <a:cs typeface="Arial" pitchFamily="34" charset="0"/>
            </a:endParaRPr>
          </a:p>
        </p:txBody>
      </p:sp>
    </p:spTree>
  </p:cSld>
  <p:clrMapOvr>
    <a:masterClrMapping/>
  </p:clrMapOvr>
  <p:transition>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Dell\Desktop\مادة الصحة العامة البيطرية\صور امراض الصحة العامة اعداد د. احمد الشديدي\الجمرة الخبيثة\1 (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plu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Dell\Desktop\مادة الصحة العامة البيطرية\صور امراض الصحة العامة اعداد د. احمد الشديدي\الجمرة الخبيثة\1 (4).jpg"/>
          <p:cNvPicPr>
            <a:picLocks noChangeAspect="1" noChangeArrowheads="1"/>
          </p:cNvPicPr>
          <p:nvPr/>
        </p:nvPicPr>
        <p:blipFill>
          <a:blip r:embed="rId2" cstate="print"/>
          <a:srcRect/>
          <a:stretch>
            <a:fillRect/>
          </a:stretch>
        </p:blipFill>
        <p:spPr bwMode="auto">
          <a:xfrm>
            <a:off x="214282" y="285728"/>
            <a:ext cx="8929718" cy="6357982"/>
          </a:xfrm>
          <a:prstGeom prst="rect">
            <a:avLst/>
          </a:prstGeom>
          <a:noFill/>
        </p:spPr>
      </p:pic>
    </p:spTree>
  </p:cSld>
  <p:clrMapOvr>
    <a:masterClrMapping/>
  </p:clrMapOvr>
  <p:transition>
    <p:newsfla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ell\Desktop\مادة الصحة العامة البيطرية\صور امراض الصحة العامة اعداد د. احمد الشديدي\الجمرة الخبيثة\1 (1).jpg"/>
          <p:cNvPicPr>
            <a:picLocks noChangeAspect="1" noChangeArrowheads="1"/>
          </p:cNvPicPr>
          <p:nvPr/>
        </p:nvPicPr>
        <p:blipFill>
          <a:blip r:embed="rId2" cstate="print"/>
          <a:srcRect/>
          <a:stretch>
            <a:fillRect/>
          </a:stretch>
        </p:blipFill>
        <p:spPr bwMode="auto">
          <a:xfrm>
            <a:off x="357158" y="214290"/>
            <a:ext cx="8501122" cy="6286543"/>
          </a:xfrm>
          <a:prstGeom prst="rect">
            <a:avLst/>
          </a:prstGeom>
          <a:noFill/>
        </p:spPr>
      </p:pic>
    </p:spTree>
  </p:cSld>
  <p:clrMapOvr>
    <a:masterClrMapping/>
  </p:clrMapOvr>
  <p:transition>
    <p:newsfla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ell\Desktop\مادة الصحة العامة البيطرية\صور امراض الصحة العامة اعداد د. احمد الشديدي\الجمرة الخبيثة\1 (3).jpg"/>
          <p:cNvPicPr>
            <a:picLocks noChangeAspect="1" noChangeArrowheads="1"/>
          </p:cNvPicPr>
          <p:nvPr/>
        </p:nvPicPr>
        <p:blipFill>
          <a:blip r:embed="rId2" cstate="print"/>
          <a:srcRect/>
          <a:stretch>
            <a:fillRect/>
          </a:stretch>
        </p:blipFill>
        <p:spPr bwMode="auto">
          <a:xfrm>
            <a:off x="214283" y="214290"/>
            <a:ext cx="8929718" cy="6357982"/>
          </a:xfrm>
          <a:prstGeom prst="rect">
            <a:avLst/>
          </a:prstGeom>
          <a:noFill/>
        </p:spPr>
      </p:pic>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مادة الصحة العامة البيطرية\صور امراض الصحة العامة اعداد د. احمد الشديدي\البروسيلا\1 (4).jpg"/>
          <p:cNvPicPr>
            <a:picLocks noChangeAspect="1" noChangeArrowheads="1"/>
          </p:cNvPicPr>
          <p:nvPr/>
        </p:nvPicPr>
        <p:blipFill>
          <a:blip r:embed="rId3" cstate="print"/>
          <a:srcRect/>
          <a:stretch>
            <a:fillRect/>
          </a:stretch>
        </p:blipFill>
        <p:spPr bwMode="auto">
          <a:xfrm>
            <a:off x="-428660" y="0"/>
            <a:ext cx="9572660" cy="6858000"/>
          </a:xfrm>
          <a:prstGeom prst="rect">
            <a:avLst/>
          </a:prstGeom>
          <a:noFill/>
        </p:spPr>
      </p:pic>
    </p:spTree>
  </p:cSld>
  <p:clrMapOvr>
    <a:masterClrMapping/>
  </p:clrMapOvr>
  <p:transition>
    <p:newsfla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مادة الصحة العامة البيطرية\صور امراض الصحة العامة اعداد د. احمد الشديدي\الجمرة الخبيثة\1 (7).jpg"/>
          <p:cNvPicPr>
            <a:picLocks noChangeAspect="1" noChangeArrowheads="1"/>
          </p:cNvPicPr>
          <p:nvPr/>
        </p:nvPicPr>
        <p:blipFill>
          <a:blip r:embed="rId2" cstate="print"/>
          <a:srcRect/>
          <a:stretch>
            <a:fillRect/>
          </a:stretch>
        </p:blipFill>
        <p:spPr bwMode="auto">
          <a:xfrm>
            <a:off x="214282" y="357166"/>
            <a:ext cx="8429684" cy="6215106"/>
          </a:xfrm>
          <a:prstGeom prst="rect">
            <a:avLst/>
          </a:prstGeom>
          <a:noFill/>
        </p:spPr>
      </p:pic>
    </p:spTree>
  </p:cSld>
  <p:clrMapOvr>
    <a:masterClrMapping/>
  </p:clrMapOvr>
  <p:transition>
    <p:newsfla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ell\Desktop\مادة الصحة العامة البيطرية\صور امراض الصحة العامة اعداد د. احمد الشديدي\الجمرة الخبيثة\1 (5).gif"/>
          <p:cNvPicPr>
            <a:picLocks noChangeAspect="1" noChangeArrowheads="1"/>
          </p:cNvPicPr>
          <p:nvPr/>
        </p:nvPicPr>
        <p:blipFill>
          <a:blip r:embed="rId2" cstate="print"/>
          <a:srcRect/>
          <a:stretch>
            <a:fillRect/>
          </a:stretch>
        </p:blipFill>
        <p:spPr bwMode="auto">
          <a:xfrm>
            <a:off x="285720" y="214290"/>
            <a:ext cx="8858280" cy="6215106"/>
          </a:xfrm>
          <a:prstGeom prst="rect">
            <a:avLst/>
          </a:prstGeom>
          <a:noFill/>
        </p:spPr>
      </p:pic>
    </p:spTree>
  </p:cSld>
  <p:clrMapOvr>
    <a:masterClrMapping/>
  </p:clrMapOvr>
  <p:transition>
    <p:newsfla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0" y="454012"/>
            <a:ext cx="91440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There are No reports of disease spreading from human to human.</a:t>
            </a:r>
            <a:endParaRPr kumimoji="0" lang="en-US" sz="4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Anthrax  rare transmuted throw or during milk because the organism exposed  into milk  in </a:t>
            </a:r>
            <a:r>
              <a:rPr lang="en-US" sz="4400" b="1" dirty="0" smtClean="0">
                <a:solidFill>
                  <a:srgbClr val="FF0000"/>
                </a:solidFill>
                <a:latin typeface="Times New Roman" pitchFamily="18" charset="0"/>
                <a:ea typeface="Calibri" pitchFamily="34" charset="0"/>
                <a:cs typeface="Times New Roman" pitchFamily="18" charset="0"/>
              </a:rPr>
              <a:t>shortly</a:t>
            </a:r>
            <a:r>
              <a:rPr kumimoji="0" lang="en-US" sz="4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before death of animal &amp; milk yield decrease &amp; rare &amp;can</a:t>
            </a:r>
            <a:r>
              <a:rPr kumimoji="0" lang="en-US" sz="4400" b="1" i="0" u="none" strike="noStrike" cap="none" normalizeH="0" dirty="0" smtClean="0">
                <a:ln>
                  <a:noFill/>
                </a:ln>
                <a:solidFill>
                  <a:srgbClr val="FF0000"/>
                </a:solidFill>
                <a:effectLst/>
                <a:latin typeface="Times New Roman" pitchFamily="18" charset="0"/>
                <a:ea typeface="Calibri" pitchFamily="34" charset="0"/>
                <a:cs typeface="Times New Roman" pitchFamily="18" charset="0"/>
              </a:rPr>
              <a:t> </a:t>
            </a:r>
            <a:r>
              <a:rPr kumimoji="0" lang="en-US" sz="4400" b="1" i="0" u="none" strike="noStrike" cap="none" normalizeH="0" dirty="0" err="1" smtClean="0">
                <a:ln>
                  <a:noFill/>
                </a:ln>
                <a:solidFill>
                  <a:srgbClr val="FF0000"/>
                </a:solidFill>
                <a:effectLst/>
                <a:latin typeface="Times New Roman" pitchFamily="18" charset="0"/>
                <a:ea typeface="Calibri" pitchFamily="34" charset="0"/>
                <a:cs typeface="Times New Roman" pitchFamily="18" charset="0"/>
              </a:rPr>
              <a:t>conataminated</a:t>
            </a:r>
            <a:r>
              <a:rPr kumimoji="0" lang="en-US" sz="4400" b="1" i="0" u="none" strike="noStrike" cap="none" normalizeH="0" dirty="0" smtClean="0">
                <a:ln>
                  <a:noFill/>
                </a:ln>
                <a:solidFill>
                  <a:srgbClr val="FF0000"/>
                </a:solidFill>
                <a:effectLst/>
                <a:latin typeface="Times New Roman" pitchFamily="18" charset="0"/>
                <a:ea typeface="Calibri" pitchFamily="34" charset="0"/>
                <a:cs typeface="Times New Roman" pitchFamily="18" charset="0"/>
              </a:rPr>
              <a:t> from envir</a:t>
            </a:r>
            <a:r>
              <a:rPr lang="en-US" sz="4400" b="1" dirty="0" smtClean="0">
                <a:solidFill>
                  <a:srgbClr val="FF0000"/>
                </a:solidFill>
                <a:latin typeface="Times New Roman" pitchFamily="18" charset="0"/>
                <a:ea typeface="Calibri" pitchFamily="34" charset="0"/>
                <a:cs typeface="Times New Roman" pitchFamily="18" charset="0"/>
              </a:rPr>
              <a:t>onment &amp;infected man.</a:t>
            </a:r>
            <a:r>
              <a:rPr kumimoji="0" lang="en-US" sz="4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endParaRPr kumimoji="0" lang="en-US" sz="4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Dell\Desktop\مادة الصحة العامة البيطرية\صور امراض الصحة العامة اعداد د. احمد الشديدي\الجمرة الخبيثة\1.jpg"/>
          <p:cNvPicPr>
            <a:picLocks noChangeAspect="1" noChangeArrowheads="1"/>
          </p:cNvPicPr>
          <p:nvPr/>
        </p:nvPicPr>
        <p:blipFill>
          <a:blip r:embed="rId2" cstate="print"/>
          <a:srcRect/>
          <a:stretch>
            <a:fillRect/>
          </a:stretch>
        </p:blipFill>
        <p:spPr bwMode="auto">
          <a:xfrm>
            <a:off x="214282" y="214290"/>
            <a:ext cx="8929718" cy="6429420"/>
          </a:xfrm>
          <a:prstGeom prst="rect">
            <a:avLst/>
          </a:prstGeom>
          <a:noFill/>
        </p:spPr>
      </p:pic>
    </p:spTree>
  </p:cSld>
  <p:clrMapOvr>
    <a:masterClrMapping/>
  </p:clrMapOvr>
  <p:transition>
    <p:plus/>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370370"/>
            <a:ext cx="91440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Q-Fever:</a:t>
            </a:r>
            <a:endParaRPr kumimoji="0" lang="en-US" sz="3600" b="0" i="0" u="none" strike="noStrike" cap="none" normalizeH="0" baseline="0" dirty="0" smtClean="0">
              <a:ln>
                <a:noFill/>
              </a:ln>
              <a:solidFill>
                <a:srgbClr val="7030A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Is an infectious disease of wild &amp; domestic animal (sheep, goat &amp; cattle ) with numerous Tick hosts.</a:t>
            </a:r>
            <a:endParaRPr kumimoji="0" lang="en-US" sz="3600" b="0" i="0" u="none" strike="noStrike" cap="none" normalizeH="0" baseline="0" dirty="0" smtClean="0">
              <a:ln>
                <a:noFill/>
              </a:ln>
              <a:solidFill>
                <a:srgbClr val="7030A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Causative agent:</a:t>
            </a:r>
            <a:endParaRPr kumimoji="0" lang="en-US" sz="3600" b="0" i="0" u="none" strike="noStrike" cap="none" normalizeH="0" baseline="0" dirty="0" smtClean="0">
              <a:ln>
                <a:noFill/>
              </a:ln>
              <a:solidFill>
                <a:srgbClr val="7030A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err="1" smtClean="0">
                <a:ln>
                  <a:noFill/>
                </a:ln>
                <a:solidFill>
                  <a:srgbClr val="7030A0"/>
                </a:solidFill>
                <a:effectLst/>
                <a:latin typeface="Times New Roman" pitchFamily="18" charset="0"/>
                <a:ea typeface="Calibri" pitchFamily="34" charset="0"/>
                <a:cs typeface="Times New Roman" pitchFamily="18" charset="0"/>
              </a:rPr>
              <a:t>Rickettica</a:t>
            </a:r>
            <a:r>
              <a:rPr kumimoji="0" lang="en-US" sz="36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 </a:t>
            </a:r>
            <a:r>
              <a:rPr kumimoji="0" lang="en-US" sz="3600" b="1" i="0" u="none" strike="noStrike" cap="none" normalizeH="0" baseline="0" dirty="0" err="1" smtClean="0">
                <a:ln>
                  <a:noFill/>
                </a:ln>
                <a:solidFill>
                  <a:srgbClr val="7030A0"/>
                </a:solidFill>
                <a:effectLst/>
                <a:latin typeface="Times New Roman" pitchFamily="18" charset="0"/>
                <a:ea typeface="Calibri" pitchFamily="34" charset="0"/>
                <a:cs typeface="Times New Roman" pitchFamily="18" charset="0"/>
              </a:rPr>
              <a:t>Coxiella</a:t>
            </a:r>
            <a:r>
              <a:rPr kumimoji="0" lang="en-US" sz="36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a:t>
            </a:r>
            <a:r>
              <a:rPr kumimoji="0" lang="en-US" sz="3600" b="1" i="0" u="none" strike="noStrike" cap="none" normalizeH="0" baseline="0" dirty="0" err="1" smtClean="0">
                <a:ln>
                  <a:noFill/>
                </a:ln>
                <a:solidFill>
                  <a:srgbClr val="7030A0"/>
                </a:solidFill>
                <a:effectLst/>
                <a:latin typeface="Times New Roman" pitchFamily="18" charset="0"/>
                <a:ea typeface="Calibri" pitchFamily="34" charset="0"/>
                <a:cs typeface="Times New Roman" pitchFamily="18" charset="0"/>
              </a:rPr>
              <a:t>burnetii</a:t>
            </a:r>
            <a:r>
              <a:rPr kumimoji="0" lang="en-US" sz="36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,G-</a:t>
            </a:r>
            <a:r>
              <a:rPr kumimoji="0" lang="en-US" sz="3600" b="1" i="0" u="none" strike="noStrike" cap="none" normalizeH="0" baseline="0" dirty="0" err="1" smtClean="0">
                <a:ln>
                  <a:noFill/>
                </a:ln>
                <a:solidFill>
                  <a:srgbClr val="7030A0"/>
                </a:solidFill>
                <a:effectLst/>
                <a:latin typeface="Times New Roman" pitchFamily="18" charset="0"/>
                <a:ea typeface="Calibri" pitchFamily="34" charset="0"/>
                <a:cs typeface="Times New Roman" pitchFamily="18" charset="0"/>
              </a:rPr>
              <a:t>ve,obligate</a:t>
            </a:r>
            <a:r>
              <a:rPr kumimoji="0" lang="en-US" sz="36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intracellular bacteria. Stains red with </a:t>
            </a:r>
            <a:r>
              <a:rPr kumimoji="0" lang="en-US" sz="3600" b="1" i="0" u="none" strike="noStrike" cap="none" normalizeH="0" baseline="0" dirty="0" err="1" smtClean="0">
                <a:ln>
                  <a:noFill/>
                </a:ln>
                <a:solidFill>
                  <a:srgbClr val="7030A0"/>
                </a:solidFill>
                <a:effectLst/>
                <a:latin typeface="Times New Roman" pitchFamily="18" charset="0"/>
                <a:ea typeface="Calibri" pitchFamily="34" charset="0"/>
                <a:cs typeface="Times New Roman" pitchFamily="18" charset="0"/>
              </a:rPr>
              <a:t>Gimenez&amp;Macchiavello</a:t>
            </a:r>
            <a:r>
              <a:rPr kumimoji="0" lang="en-US" sz="36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stains &amp;purple with </a:t>
            </a:r>
            <a:r>
              <a:rPr kumimoji="0" lang="en-US" sz="3600" b="1" i="0" u="none" strike="noStrike" cap="none" normalizeH="0" baseline="0" dirty="0" err="1" smtClean="0">
                <a:ln>
                  <a:noFill/>
                </a:ln>
                <a:solidFill>
                  <a:srgbClr val="7030A0"/>
                </a:solidFill>
                <a:effectLst/>
                <a:latin typeface="Times New Roman" pitchFamily="18" charset="0"/>
                <a:ea typeface="Calibri" pitchFamily="34" charset="0"/>
                <a:cs typeface="Times New Roman" pitchFamily="18" charset="0"/>
              </a:rPr>
              <a:t>Giemsa</a:t>
            </a:r>
            <a:r>
              <a:rPr kumimoji="0" lang="en-US" sz="36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a:t>
            </a:r>
            <a:endParaRPr kumimoji="0" lang="en-US" sz="3600" b="0" i="0" u="none" strike="noStrike" cap="none" normalizeH="0" baseline="0" dirty="0" smtClean="0">
              <a:ln>
                <a:noFill/>
              </a:ln>
              <a:solidFill>
                <a:srgbClr val="7030A0"/>
              </a:solidFill>
              <a:effectLst/>
              <a:latin typeface="Arial" pitchFamily="34" charset="0"/>
              <a:cs typeface="Arial" pitchFamily="34" charset="0"/>
            </a:endParaRPr>
          </a:p>
        </p:txBody>
      </p:sp>
    </p:spTree>
  </p:cSld>
  <p:clrMapOvr>
    <a:masterClrMapping/>
  </p:clrMapOvr>
  <p:transition>
    <p:pu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0" y="2114351"/>
            <a:ext cx="91440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accent5">
                    <a:lumMod val="75000"/>
                  </a:schemeClr>
                </a:solidFill>
                <a:effectLst/>
                <a:latin typeface="Times New Roman" pitchFamily="18" charset="0"/>
                <a:ea typeface="Calibri" pitchFamily="34" charset="0"/>
                <a:cs typeface="Times New Roman" pitchFamily="18" charset="0"/>
              </a:rPr>
              <a:t>It is name from its a etiology which remained unknown or Questionable for quite</a:t>
            </a:r>
            <a:r>
              <a:rPr kumimoji="0" lang="en-US" sz="3600" b="1" i="0" u="none" strike="noStrike" cap="none" normalizeH="0" dirty="0" smtClean="0">
                <a:ln>
                  <a:noFill/>
                </a:ln>
                <a:solidFill>
                  <a:schemeClr val="accent5">
                    <a:lumMod val="75000"/>
                  </a:schemeClr>
                </a:solidFill>
                <a:effectLst/>
                <a:latin typeface="Times New Roman" pitchFamily="18" charset="0"/>
                <a:ea typeface="Calibri" pitchFamily="34" charset="0"/>
                <a:cs typeface="Times New Roman" pitchFamily="18" charset="0"/>
              </a:rPr>
              <a:t> sometime.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newsfla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0" y="41692"/>
            <a:ext cx="91440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Disease in man:</a:t>
            </a:r>
            <a:endParaRPr kumimoji="0" lang="en-US" sz="4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Occur due to consumption of infected milk.                                                        ( Aerosol is a major means of transmission) &amp; symptoms include </a:t>
            </a:r>
            <a:r>
              <a:rPr kumimoji="0" lang="en-US" sz="44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headache,fever,chills</a:t>
            </a:r>
            <a:r>
              <a:rPr kumimoji="0" lang="en-US" sz="4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,muscle </a:t>
            </a:r>
            <a:r>
              <a:rPr kumimoji="0" lang="en-US" sz="44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aches,and</a:t>
            </a:r>
            <a:r>
              <a:rPr kumimoji="0" lang="en-US" sz="4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general feeling of ill </a:t>
            </a:r>
            <a:r>
              <a:rPr kumimoji="0" lang="en-US" sz="44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health.No</a:t>
            </a:r>
            <a:r>
              <a:rPr kumimoji="0" lang="en-US" sz="4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skin eruption or rash .</a:t>
            </a:r>
            <a:endParaRPr kumimoji="0" lang="en-US" sz="4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ransition>
    <p:cover dir="l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0" y="-115218"/>
            <a:ext cx="9144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accent3">
                    <a:lumMod val="75000"/>
                  </a:schemeClr>
                </a:solidFill>
                <a:effectLst/>
                <a:latin typeface="Times New Roman" pitchFamily="18" charset="0"/>
                <a:ea typeface="Calibri" pitchFamily="34" charset="0"/>
                <a:cs typeface="Times New Roman" pitchFamily="18" charset="0"/>
              </a:rPr>
              <a:t>Contamination of milk:                                                                         Organism shed in urine ,feces and milk    ( </a:t>
            </a:r>
            <a:r>
              <a:rPr kumimoji="0" lang="en-US" sz="4000" b="1" i="0" u="none" strike="noStrike" cap="none" normalizeH="0" baseline="0" dirty="0" err="1" smtClean="0">
                <a:ln>
                  <a:noFill/>
                </a:ln>
                <a:solidFill>
                  <a:schemeClr val="accent3">
                    <a:lumMod val="75000"/>
                  </a:schemeClr>
                </a:solidFill>
                <a:effectLst/>
                <a:latin typeface="Times New Roman" pitchFamily="18" charset="0"/>
                <a:ea typeface="Calibri" pitchFamily="34" charset="0"/>
                <a:cs typeface="Times New Roman" pitchFamily="18" charset="0"/>
              </a:rPr>
              <a:t>udder&amp;milk</a:t>
            </a:r>
            <a:r>
              <a:rPr kumimoji="0" lang="en-US" sz="4000" b="1" i="0" u="none" strike="noStrike" cap="none" normalizeH="0" baseline="0" dirty="0" smtClean="0">
                <a:ln>
                  <a:noFill/>
                </a:ln>
                <a:solidFill>
                  <a:schemeClr val="accent3">
                    <a:lumMod val="75000"/>
                  </a:schemeClr>
                </a:solidFill>
                <a:effectLst/>
                <a:latin typeface="Times New Roman" pitchFamily="18" charset="0"/>
                <a:ea typeface="Calibri" pitchFamily="34" charset="0"/>
                <a:cs typeface="Times New Roman" pitchFamily="18" charset="0"/>
              </a:rPr>
              <a:t> appears normal) amniotic &amp;fetal tissue are highly infective &amp; the organism resistant to </a:t>
            </a:r>
            <a:r>
              <a:rPr kumimoji="0" lang="en-US" sz="4000" b="1" i="0" u="none" strike="noStrike" cap="none" normalizeH="0" baseline="0" dirty="0" err="1" smtClean="0">
                <a:ln>
                  <a:noFill/>
                </a:ln>
                <a:solidFill>
                  <a:schemeClr val="accent3">
                    <a:lumMod val="75000"/>
                  </a:schemeClr>
                </a:solidFill>
                <a:effectLst/>
                <a:latin typeface="Times New Roman" pitchFamily="18" charset="0"/>
                <a:ea typeface="Calibri" pitchFamily="34" charset="0"/>
                <a:cs typeface="Times New Roman" pitchFamily="18" charset="0"/>
              </a:rPr>
              <a:t>drying,heat</a:t>
            </a:r>
            <a:r>
              <a:rPr kumimoji="0" lang="en-US" sz="4000" b="1" i="0" u="none" strike="noStrike" cap="none" normalizeH="0" baseline="0" dirty="0" smtClean="0">
                <a:ln>
                  <a:noFill/>
                </a:ln>
                <a:solidFill>
                  <a:schemeClr val="accent3">
                    <a:lumMod val="75000"/>
                  </a:schemeClr>
                </a:solidFill>
                <a:effectLst/>
                <a:latin typeface="Times New Roman" pitchFamily="18" charset="0"/>
                <a:ea typeface="Calibri" pitchFamily="34" charset="0"/>
                <a:cs typeface="Times New Roman" pitchFamily="18" charset="0"/>
              </a:rPr>
              <a:t> &amp; may survive some unsatisfactory time-temperature combinations used for heat treatment.</a:t>
            </a:r>
            <a:endParaRPr kumimoji="0" lang="en-US" sz="4000" b="0" i="0" u="none" strike="noStrike" cap="none" normalizeH="0" baseline="0" dirty="0" smtClean="0">
              <a:ln>
                <a:noFill/>
              </a:ln>
              <a:solidFill>
                <a:schemeClr val="accent3">
                  <a:lumMod val="75000"/>
                </a:schemeClr>
              </a:solidFill>
              <a:effectLst/>
              <a:latin typeface="Arial" pitchFamily="34" charset="0"/>
              <a:cs typeface="Arial" pitchFamily="34" charset="0"/>
            </a:endParaRPr>
          </a:p>
        </p:txBody>
      </p:sp>
    </p:spTree>
  </p:cSld>
  <p:clrMapOvr>
    <a:masterClrMapping/>
  </p:clrMapOvr>
  <p:transition>
    <p:cover dir="l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مادة الصحة العامة البيطرية\صور امراض الصحة العامة اعداد د. احمد الشديدي\حمى كيو\1 (2).jpg"/>
          <p:cNvPicPr>
            <a:picLocks noChangeAspect="1" noChangeArrowheads="1"/>
          </p:cNvPicPr>
          <p:nvPr/>
        </p:nvPicPr>
        <p:blipFill>
          <a:blip r:embed="rId2" cstate="print"/>
          <a:srcRect/>
          <a:stretch>
            <a:fillRect/>
          </a:stretch>
        </p:blipFill>
        <p:spPr bwMode="auto">
          <a:xfrm>
            <a:off x="0" y="142852"/>
            <a:ext cx="9144000" cy="6286544"/>
          </a:xfrm>
          <a:prstGeom prst="rect">
            <a:avLst/>
          </a:prstGeom>
          <a:noFill/>
        </p:spPr>
      </p:pic>
    </p:spTree>
  </p:cSld>
  <p:clrMapOvr>
    <a:masterClrMapping/>
  </p:clrMapOvr>
  <p:transition>
    <p:newsfla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0" y="108084"/>
            <a:ext cx="91440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tx2">
                    <a:lumMod val="60000"/>
                    <a:lumOff val="40000"/>
                  </a:schemeClr>
                </a:solidFill>
                <a:effectLst/>
                <a:latin typeface="Times New Roman" pitchFamily="18" charset="0"/>
                <a:ea typeface="Calibri" pitchFamily="34" charset="0"/>
                <a:cs typeface="Times New Roman" pitchFamily="18" charset="0"/>
              </a:rPr>
              <a:t>Diagnosis:</a:t>
            </a:r>
            <a:endParaRPr kumimoji="0" lang="en-US" sz="44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tx2">
                    <a:lumMod val="60000"/>
                    <a:lumOff val="40000"/>
                  </a:schemeClr>
                </a:solidFill>
                <a:effectLst/>
                <a:latin typeface="Times New Roman" pitchFamily="18" charset="0"/>
                <a:ea typeface="Calibri" pitchFamily="34" charset="0"/>
                <a:cs typeface="Times New Roman" pitchFamily="18" charset="0"/>
              </a:rPr>
              <a:t>1-Use of IFA(</a:t>
            </a:r>
            <a:r>
              <a:rPr kumimoji="0" lang="en-US" sz="4400" b="1" i="0" u="none" strike="noStrike" cap="none" normalizeH="0" baseline="0" dirty="0" err="1" smtClean="0">
                <a:ln>
                  <a:noFill/>
                </a:ln>
                <a:solidFill>
                  <a:schemeClr val="tx2">
                    <a:lumMod val="60000"/>
                    <a:lumOff val="40000"/>
                  </a:schemeClr>
                </a:solidFill>
                <a:effectLst/>
                <a:latin typeface="Times New Roman" pitchFamily="18" charset="0"/>
                <a:ea typeface="Calibri" pitchFamily="34" charset="0"/>
                <a:cs typeface="Times New Roman" pitchFamily="18" charset="0"/>
              </a:rPr>
              <a:t>immunofluorescent</a:t>
            </a:r>
            <a:r>
              <a:rPr kumimoji="0" lang="en-US" sz="4400" b="1" i="0" u="none" strike="noStrike" cap="none" normalizeH="0" baseline="0" dirty="0" smtClean="0">
                <a:ln>
                  <a:noFill/>
                </a:ln>
                <a:solidFill>
                  <a:schemeClr val="tx2">
                    <a:lumMod val="60000"/>
                    <a:lumOff val="40000"/>
                  </a:schemeClr>
                </a:solidFill>
                <a:effectLst/>
                <a:latin typeface="Times New Roman" pitchFamily="18" charset="0"/>
                <a:ea typeface="Calibri" pitchFamily="34" charset="0"/>
                <a:cs typeface="Times New Roman" pitchFamily="18" charset="0"/>
              </a:rPr>
              <a:t> antibodies ).</a:t>
            </a:r>
            <a:endParaRPr kumimoji="0" lang="en-US" sz="44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tx2">
                    <a:lumMod val="60000"/>
                    <a:lumOff val="40000"/>
                  </a:schemeClr>
                </a:solidFill>
                <a:effectLst/>
                <a:latin typeface="Times New Roman" pitchFamily="18" charset="0"/>
                <a:ea typeface="Calibri" pitchFamily="34" charset="0"/>
                <a:cs typeface="Times New Roman" pitchFamily="18" charset="0"/>
              </a:rPr>
              <a:t>2- Organism can be inoculated into tissue culture &amp; grow over (4 to 7 days) but this is very hazardous to personnel.</a:t>
            </a:r>
            <a:endParaRPr kumimoji="0" lang="en-US" sz="44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p:txBody>
      </p:sp>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مادة الصحة العامة البيطرية\صور امراض الصحة العامة اعداد د. احمد الشديدي\البروسيلا\1.jpg"/>
          <p:cNvPicPr>
            <a:picLocks noChangeAspect="1" noChangeArrowheads="1"/>
          </p:cNvPicPr>
          <p:nvPr/>
        </p:nvPicPr>
        <p:blipFill>
          <a:blip r:embed="rId2" cstate="print"/>
          <a:srcRect/>
          <a:stretch>
            <a:fillRect/>
          </a:stretch>
        </p:blipFill>
        <p:spPr bwMode="auto">
          <a:xfrm>
            <a:off x="0" y="142852"/>
            <a:ext cx="9144000" cy="6715148"/>
          </a:xfrm>
          <a:prstGeom prst="rect">
            <a:avLst/>
          </a:prstGeom>
          <a:noFill/>
        </p:spPr>
      </p:pic>
    </p:spTree>
  </p:cSld>
  <p:clrMapOvr>
    <a:masterClrMapping/>
  </p:clrMapOvr>
  <p:transition>
    <p:newsflash/>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مادة الصحة العامة البيطرية\صور امراض الصحة العامة اعداد د. احمد الشديدي\حمى كيو\1 (1).jpg"/>
          <p:cNvPicPr>
            <a:picLocks noChangeAspect="1" noChangeArrowheads="1"/>
          </p:cNvPicPr>
          <p:nvPr/>
        </p:nvPicPr>
        <p:blipFill>
          <a:blip r:embed="rId2" cstate="print"/>
          <a:srcRect/>
          <a:stretch>
            <a:fillRect/>
          </a:stretch>
        </p:blipFill>
        <p:spPr bwMode="auto">
          <a:xfrm>
            <a:off x="0" y="285728"/>
            <a:ext cx="9001156" cy="6215106"/>
          </a:xfrm>
          <a:prstGeom prst="rect">
            <a:avLst/>
          </a:prstGeom>
          <a:noFill/>
        </p:spPr>
      </p:pic>
    </p:spTree>
  </p:cSld>
  <p:clrMapOvr>
    <a:masterClrMapping/>
  </p:clrMapOvr>
  <p:transition>
    <p:plus/>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ell\Desktop\مادة الصحة العامة البيطرية\صور امراض الصحة العامة اعداد د. احمد الشديدي\حمى كيو\1.jpg"/>
          <p:cNvPicPr>
            <a:picLocks noChangeAspect="1" noChangeArrowheads="1"/>
          </p:cNvPicPr>
          <p:nvPr/>
        </p:nvPicPr>
        <p:blipFill>
          <a:blip r:embed="rId2" cstate="print"/>
          <a:srcRect/>
          <a:stretch>
            <a:fillRect/>
          </a:stretch>
        </p:blipFill>
        <p:spPr bwMode="auto">
          <a:xfrm>
            <a:off x="0" y="214290"/>
            <a:ext cx="9144000" cy="6357981"/>
          </a:xfrm>
          <a:prstGeom prst="rect">
            <a:avLst/>
          </a:prstGeom>
          <a:noFill/>
        </p:spPr>
      </p:pic>
    </p:spTree>
  </p:cSld>
  <p:clrMapOvr>
    <a:masterClrMapping/>
  </p:clrMapOvr>
  <p:transition>
    <p:newsflash/>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668"/>
            <a:ext cx="9144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Rabise</a:t>
            </a:r>
            <a:r>
              <a:rPr kumimoji="0" lang="en-US" sz="40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a:t>
            </a:r>
            <a:r>
              <a:rPr kumimoji="0" lang="en-US" sz="4000" b="1"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Lysa</a:t>
            </a:r>
            <a:r>
              <a:rPr kumimoji="0" lang="en-US" sz="40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,Hydrophobia ):</a:t>
            </a:r>
            <a:endParaRPr kumimoji="0" lang="en-US" sz="4000" b="0"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Is an infectious </a:t>
            </a:r>
            <a:r>
              <a:rPr kumimoji="0" lang="en-US" sz="4000" b="1"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zoonotic</a:t>
            </a:r>
            <a:r>
              <a:rPr kumimoji="0" lang="en-US" sz="40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viral disease that can affect all species of  warm-blooded animal including man.</a:t>
            </a:r>
            <a:endParaRPr kumimoji="0" lang="en-US" sz="4000" b="0"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Causative agent : </a:t>
            </a:r>
            <a:endParaRPr kumimoji="0" lang="en-US" sz="4000" b="0"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Rhabdovirus</a:t>
            </a:r>
            <a:r>
              <a:rPr kumimoji="0" lang="en-US" sz="40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,which causes an acute almost invariably fatal disease that affect the salivary </a:t>
            </a:r>
            <a:r>
              <a:rPr kumimoji="0" lang="en-US" sz="4000" b="1"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glands&amp;the</a:t>
            </a:r>
            <a:r>
              <a:rPr kumimoji="0" lang="en-US" sz="40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C.N.S.</a:t>
            </a:r>
            <a:endParaRPr kumimoji="0" lang="en-US" sz="4000" b="0"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transition>
    <p:plus/>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مادة الصحة العامة البيطرية\صور امراض الصحة العامة اعداد د. احمد الشديدي\السعار\1 (5).gif"/>
          <p:cNvPicPr>
            <a:picLocks noChangeAspect="1" noChangeArrowheads="1"/>
          </p:cNvPicPr>
          <p:nvPr/>
        </p:nvPicPr>
        <p:blipFill>
          <a:blip r:embed="rId2" cstate="print"/>
          <a:srcRect/>
          <a:stretch>
            <a:fillRect/>
          </a:stretch>
        </p:blipFill>
        <p:spPr bwMode="auto">
          <a:xfrm>
            <a:off x="214282" y="214290"/>
            <a:ext cx="8572559" cy="6429419"/>
          </a:xfrm>
          <a:prstGeom prst="rect">
            <a:avLst/>
          </a:prstGeom>
          <a:noFill/>
        </p:spPr>
      </p:pic>
    </p:spTree>
  </p:cSld>
  <p:clrMapOvr>
    <a:masterClrMapping/>
  </p:clrMapOvr>
  <p:transition>
    <p:newsflash/>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مادة الصحة العامة البيطرية\صور امراض الصحة العامة اعداد د. احمد الشديدي\السعار\1 (3).jpg"/>
          <p:cNvPicPr>
            <a:picLocks noChangeAspect="1" noChangeArrowheads="1"/>
          </p:cNvPicPr>
          <p:nvPr/>
        </p:nvPicPr>
        <p:blipFill>
          <a:blip r:embed="rId2" cstate="print"/>
          <a:srcRect/>
          <a:stretch>
            <a:fillRect/>
          </a:stretch>
        </p:blipFill>
        <p:spPr bwMode="auto">
          <a:xfrm>
            <a:off x="1142976" y="285728"/>
            <a:ext cx="6929486" cy="6072230"/>
          </a:xfrm>
          <a:prstGeom prst="rect">
            <a:avLst/>
          </a:prstGeom>
          <a:noFill/>
        </p:spPr>
      </p:pic>
    </p:spTree>
  </p:cSld>
  <p:clrMapOvr>
    <a:masterClrMapping/>
  </p:clrMapOvr>
  <p:transition>
    <p:checker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مادة الصحة العامة البيطرية\صور امراض الصحة العامة اعداد د. احمد الشديدي\السعار\1 (1).jpg"/>
          <p:cNvPicPr>
            <a:picLocks noChangeAspect="1" noChangeArrowheads="1"/>
          </p:cNvPicPr>
          <p:nvPr/>
        </p:nvPicPr>
        <p:blipFill>
          <a:blip r:embed="rId2" cstate="print"/>
          <a:srcRect/>
          <a:stretch>
            <a:fillRect/>
          </a:stretch>
        </p:blipFill>
        <p:spPr bwMode="auto">
          <a:xfrm>
            <a:off x="1500166" y="1285860"/>
            <a:ext cx="6357982" cy="4643470"/>
          </a:xfrm>
          <a:prstGeom prst="rect">
            <a:avLst/>
          </a:prstGeom>
          <a:noFill/>
        </p:spPr>
      </p:pic>
    </p:spTree>
  </p:cSld>
  <p:clrMapOvr>
    <a:masterClrMapping/>
  </p:clrMapOvr>
  <p:transition>
    <p:newsflash/>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ell\Desktop\مادة الصحة العامة البيطرية\صور امراض الصحة العامة اعداد د. احمد الشديدي\السعار\1 (2).jpg"/>
          <p:cNvPicPr>
            <a:picLocks noChangeAspect="1" noChangeArrowheads="1"/>
          </p:cNvPicPr>
          <p:nvPr/>
        </p:nvPicPr>
        <p:blipFill>
          <a:blip r:embed="rId2" cstate="print"/>
          <a:srcRect/>
          <a:stretch>
            <a:fillRect/>
          </a:stretch>
        </p:blipFill>
        <p:spPr bwMode="auto">
          <a:xfrm>
            <a:off x="285720" y="500042"/>
            <a:ext cx="8358246" cy="5786478"/>
          </a:xfrm>
          <a:prstGeom prst="rect">
            <a:avLst/>
          </a:prstGeom>
          <a:noFill/>
        </p:spPr>
      </p:pic>
    </p:spTree>
  </p:cSld>
  <p:clrMapOvr>
    <a:masterClrMapping/>
  </p:clrMapOvr>
  <p:transition>
    <p:plus/>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0" y="-85577"/>
            <a:ext cx="91440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332538" algn="r"/>
              </a:tabLst>
            </a:pPr>
            <a:r>
              <a:rPr kumimoji="0" lang="en-US" sz="3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Disease in man:</a:t>
            </a:r>
            <a:endParaRPr kumimoji="0" lang="en-US" sz="36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332538" algn="r"/>
              </a:tabLst>
            </a:pPr>
            <a:r>
              <a:rPr kumimoji="0" lang="en-US" sz="3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There is usually a history of animal bite. Pain appear in the side of bite ,attempts or tried of  drinking caused extremely painful laryngeal spasm , so that the patient refuses to drink (hydrophobia).                                                                                                The causative agent is Found in the domestic &amp; wild animals &amp; can transmitted to other animals &amp; human through close contacts with their saliva (</a:t>
            </a:r>
            <a:r>
              <a:rPr kumimoji="0" lang="en-US" sz="3600" b="1" i="0" u="none" strike="noStrike" cap="none" normalizeH="0" baseline="0" dirty="0" err="1" smtClean="0">
                <a:ln>
                  <a:noFill/>
                </a:ln>
                <a:solidFill>
                  <a:srgbClr val="002060"/>
                </a:solidFill>
                <a:effectLst/>
                <a:latin typeface="Times New Roman" pitchFamily="18" charset="0"/>
                <a:ea typeface="Calibri" pitchFamily="34" charset="0"/>
                <a:cs typeface="Times New Roman" pitchFamily="18" charset="0"/>
              </a:rPr>
              <a:t>i.e.bites,scratches,licks</a:t>
            </a:r>
            <a:r>
              <a:rPr kumimoji="0" lang="en-US" sz="3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on broken skin &amp; mucous membrane).</a:t>
            </a:r>
            <a:endParaRPr kumimoji="0" lang="en-US" sz="3600" b="0"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ransition>
    <p:push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ell\Desktop\مادة الصحة العامة البيطرية\صور امراض الصحة العامة اعداد د. احمد الشديدي\السعار\1.jpg"/>
          <p:cNvPicPr>
            <a:picLocks noChangeAspect="1" noChangeArrowheads="1"/>
          </p:cNvPicPr>
          <p:nvPr/>
        </p:nvPicPr>
        <p:blipFill>
          <a:blip r:embed="rId2" cstate="print"/>
          <a:srcRect/>
          <a:stretch>
            <a:fillRect/>
          </a:stretch>
        </p:blipFill>
        <p:spPr bwMode="auto">
          <a:xfrm>
            <a:off x="1928794" y="642918"/>
            <a:ext cx="6215106" cy="5572164"/>
          </a:xfrm>
          <a:prstGeom prst="rect">
            <a:avLst/>
          </a:prstGeom>
          <a:noFill/>
        </p:spPr>
      </p:pic>
    </p:spTree>
  </p:cSld>
  <p:clrMapOvr>
    <a:masterClrMapping/>
  </p:clrMapOvr>
  <p:transition>
    <p:plus/>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0" y="77136"/>
            <a:ext cx="91440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332538" algn="r"/>
              </a:tabLst>
            </a:pPr>
            <a:r>
              <a:rPr kumimoji="0" lang="en-US" sz="5400" b="1" i="0" u="none" strike="noStrike" cap="none" normalizeH="0" baseline="0" dirty="0" smtClean="0">
                <a:ln>
                  <a:noFill/>
                </a:ln>
                <a:solidFill>
                  <a:schemeClr val="tx1">
                    <a:lumMod val="75000"/>
                    <a:lumOff val="25000"/>
                  </a:schemeClr>
                </a:solidFill>
                <a:effectLst/>
                <a:latin typeface="Times New Roman" pitchFamily="18" charset="0"/>
                <a:ea typeface="Calibri" pitchFamily="34" charset="0"/>
                <a:cs typeface="Times New Roman" pitchFamily="18" charset="0"/>
              </a:rPr>
              <a:t>Clinical symptom are muscle spasm ,</a:t>
            </a:r>
            <a:r>
              <a:rPr kumimoji="0" lang="en-US" sz="5400" b="1" i="0" u="none" strike="noStrike" cap="none" normalizeH="0" baseline="0" dirty="0" err="1" smtClean="0">
                <a:ln>
                  <a:noFill/>
                </a:ln>
                <a:solidFill>
                  <a:schemeClr val="tx1">
                    <a:lumMod val="75000"/>
                    <a:lumOff val="25000"/>
                  </a:schemeClr>
                </a:solidFill>
                <a:effectLst/>
                <a:latin typeface="Times New Roman" pitchFamily="18" charset="0"/>
                <a:ea typeface="Calibri" pitchFamily="34" charset="0"/>
                <a:cs typeface="Times New Roman" pitchFamily="18" charset="0"/>
              </a:rPr>
              <a:t>laryngospasm</a:t>
            </a:r>
            <a:r>
              <a:rPr kumimoji="0" lang="en-US" sz="5400" b="1" i="0" u="none" strike="noStrike" cap="none" normalizeH="0" baseline="0" dirty="0" smtClean="0">
                <a:ln>
                  <a:noFill/>
                </a:ln>
                <a:solidFill>
                  <a:schemeClr val="tx1">
                    <a:lumMod val="75000"/>
                    <a:lumOff val="25000"/>
                  </a:schemeClr>
                </a:solidFill>
                <a:effectLst/>
                <a:latin typeface="Times New Roman" pitchFamily="18" charset="0"/>
                <a:ea typeface="Calibri" pitchFamily="34" charset="0"/>
                <a:cs typeface="Times New Roman" pitchFamily="18" charset="0"/>
              </a:rPr>
              <a:t>, convulsions occur ,large amounts of thick saliva are present.</a:t>
            </a:r>
            <a:endParaRPr kumimoji="0" lang="en-US" sz="54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0" y="267943"/>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2">
                    <a:lumMod val="60000"/>
                    <a:lumOff val="40000"/>
                  </a:schemeClr>
                </a:solidFill>
                <a:effectLst/>
                <a:latin typeface="Times New Roman" pitchFamily="18" charset="0"/>
                <a:ea typeface="Calibri" pitchFamily="34" charset="0"/>
                <a:cs typeface="Times New Roman" pitchFamily="18" charset="0"/>
              </a:rPr>
              <a:t>Disease in man:</a:t>
            </a:r>
            <a:endParaRPr kumimoji="0" lang="en-US" sz="36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2">
                    <a:lumMod val="60000"/>
                    <a:lumOff val="40000"/>
                  </a:schemeClr>
                </a:solidFill>
                <a:effectLst/>
                <a:latin typeface="Times New Roman" pitchFamily="18" charset="0"/>
                <a:ea typeface="Calibri" pitchFamily="34" charset="0"/>
                <a:cs typeface="Times New Roman" pitchFamily="18" charset="0"/>
              </a:rPr>
              <a:t>Mediterranean fever , undulant fever ,Malta fever .</a:t>
            </a:r>
            <a:endParaRPr kumimoji="0" lang="en-US" sz="36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2">
                    <a:lumMod val="60000"/>
                    <a:lumOff val="40000"/>
                  </a:schemeClr>
                </a:solidFill>
                <a:effectLst/>
                <a:latin typeface="Times New Roman" pitchFamily="18" charset="0"/>
                <a:ea typeface="Calibri" pitchFamily="34" charset="0"/>
                <a:cs typeface="Times New Roman" pitchFamily="18" charset="0"/>
              </a:rPr>
              <a:t>The incubation period usually (1  to  3 weeks) .</a:t>
            </a:r>
            <a:endParaRPr kumimoji="0" lang="en-US" sz="36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2">
                    <a:lumMod val="60000"/>
                    <a:lumOff val="40000"/>
                  </a:schemeClr>
                </a:solidFill>
                <a:effectLst/>
                <a:latin typeface="Times New Roman" pitchFamily="18" charset="0"/>
                <a:ea typeface="Calibri" pitchFamily="34" charset="0"/>
                <a:cs typeface="Times New Roman" pitchFamily="18" charset="0"/>
              </a:rPr>
              <a:t>Symptoms include </a:t>
            </a:r>
            <a:r>
              <a:rPr kumimoji="0" lang="en-US" sz="3600" b="1" i="0" u="none" strike="noStrike" cap="none" normalizeH="0" baseline="0" dirty="0" err="1" smtClean="0">
                <a:ln>
                  <a:noFill/>
                </a:ln>
                <a:solidFill>
                  <a:schemeClr val="tx2">
                    <a:lumMod val="60000"/>
                    <a:lumOff val="40000"/>
                  </a:schemeClr>
                </a:solidFill>
                <a:effectLst/>
                <a:latin typeface="Times New Roman" pitchFamily="18" charset="0"/>
                <a:ea typeface="Calibri" pitchFamily="34" charset="0"/>
                <a:cs typeface="Times New Roman" pitchFamily="18" charset="0"/>
              </a:rPr>
              <a:t>fever,headache,chills,orchitis</a:t>
            </a:r>
            <a:r>
              <a:rPr kumimoji="0" lang="en-US" sz="3600" b="1" i="0" u="none" strike="noStrike" cap="none" normalizeH="0" baseline="0" dirty="0" smtClean="0">
                <a:ln>
                  <a:noFill/>
                </a:ln>
                <a:solidFill>
                  <a:schemeClr val="tx2">
                    <a:lumMod val="60000"/>
                    <a:lumOff val="40000"/>
                  </a:schemeClr>
                </a:solidFill>
                <a:effectLst/>
                <a:latin typeface="Times New Roman" pitchFamily="18" charset="0"/>
                <a:ea typeface="Calibri" pitchFamily="34" charset="0"/>
                <a:cs typeface="Times New Roman" pitchFamily="18" charset="0"/>
              </a:rPr>
              <a:t>, weakness , nausea . weight loss &amp; </a:t>
            </a:r>
            <a:r>
              <a:rPr kumimoji="0" lang="en-US" sz="3600" b="1" i="0" u="none" strike="noStrike" cap="none" normalizeH="0" baseline="0" dirty="0" err="1" smtClean="0">
                <a:ln>
                  <a:noFill/>
                </a:ln>
                <a:solidFill>
                  <a:schemeClr val="tx2">
                    <a:lumMod val="60000"/>
                    <a:lumOff val="40000"/>
                  </a:schemeClr>
                </a:solidFill>
                <a:effectLst/>
                <a:latin typeface="Times New Roman" pitchFamily="18" charset="0"/>
                <a:ea typeface="Calibri" pitchFamily="34" charset="0"/>
                <a:cs typeface="Times New Roman" pitchFamily="18" charset="0"/>
              </a:rPr>
              <a:t>splenomegaly</a:t>
            </a:r>
            <a:r>
              <a:rPr kumimoji="0" lang="en-US" sz="3600" b="1" i="0" u="none" strike="noStrike" cap="none" normalizeH="0" baseline="0" dirty="0" smtClean="0">
                <a:ln>
                  <a:noFill/>
                </a:ln>
                <a:solidFill>
                  <a:schemeClr val="tx2">
                    <a:lumMod val="60000"/>
                    <a:lumOff val="40000"/>
                  </a:schemeClr>
                </a:solidFill>
                <a:effectLst/>
                <a:latin typeface="Times New Roman" pitchFamily="18" charset="0"/>
                <a:ea typeface="Calibri" pitchFamily="34" charset="0"/>
                <a:cs typeface="Times New Roman" pitchFamily="18" charset="0"/>
              </a:rPr>
              <a:t> . </a:t>
            </a:r>
            <a:endParaRPr kumimoji="0" lang="en-US" sz="36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p:txBody>
      </p:sp>
    </p:spTree>
  </p:cSld>
  <p:clrMapOvr>
    <a:masterClrMapping/>
  </p:clrMapOvr>
  <p:transition>
    <p:newsflash/>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Dell\Desktop\مادة الصحة العامة البيطرية\صور امراض الصحة العامة اعداد د. احمد الشديدي\السعار\1 (7).jpg"/>
          <p:cNvPicPr>
            <a:picLocks noChangeAspect="1" noChangeArrowheads="1"/>
          </p:cNvPicPr>
          <p:nvPr/>
        </p:nvPicPr>
        <p:blipFill>
          <a:blip r:embed="rId2" cstate="print"/>
          <a:srcRect/>
          <a:stretch>
            <a:fillRect/>
          </a:stretch>
        </p:blipFill>
        <p:spPr bwMode="auto">
          <a:xfrm>
            <a:off x="857224" y="285728"/>
            <a:ext cx="8001056" cy="5715040"/>
          </a:xfrm>
          <a:prstGeom prst="rect">
            <a:avLst/>
          </a:prstGeom>
          <a:noFill/>
        </p:spPr>
      </p:pic>
    </p:spTree>
  </p:cSld>
  <p:clrMapOvr>
    <a:masterClrMapping/>
  </p:clrMapOvr>
  <p:transition>
    <p:plus/>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مادة الصحة العامة البيطرية\صور امراض الصحة العامة اعداد د. احمد الشديدي\السعار\1 (4).png"/>
          <p:cNvPicPr>
            <a:picLocks noChangeAspect="1" noChangeArrowheads="1"/>
          </p:cNvPicPr>
          <p:nvPr/>
        </p:nvPicPr>
        <p:blipFill>
          <a:blip r:embed="rId2" cstate="print"/>
          <a:srcRect/>
          <a:stretch>
            <a:fillRect/>
          </a:stretch>
        </p:blipFill>
        <p:spPr bwMode="auto">
          <a:xfrm>
            <a:off x="2000232" y="0"/>
            <a:ext cx="6143668" cy="6857999"/>
          </a:xfrm>
          <a:prstGeom prst="rect">
            <a:avLst/>
          </a:prstGeom>
          <a:noFill/>
        </p:spPr>
      </p:pic>
    </p:spTree>
  </p:cSld>
  <p:clrMapOvr>
    <a:masterClrMapping/>
  </p:clrMapOvr>
  <p:transition>
    <p:newsflash/>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ell\Desktop\مادة الصحة العامة البيطرية\صور امراض الصحة العامة اعداد د. احمد الشديدي\السعار\1 (6).jpg"/>
          <p:cNvPicPr>
            <a:picLocks noChangeAspect="1" noChangeArrowheads="1"/>
          </p:cNvPicPr>
          <p:nvPr/>
        </p:nvPicPr>
        <p:blipFill>
          <a:blip r:embed="rId2" cstate="print"/>
          <a:srcRect/>
          <a:stretch>
            <a:fillRect/>
          </a:stretch>
        </p:blipFill>
        <p:spPr bwMode="auto">
          <a:xfrm>
            <a:off x="1643042" y="0"/>
            <a:ext cx="6215106" cy="6500834"/>
          </a:xfrm>
          <a:prstGeom prst="rect">
            <a:avLst/>
          </a:prstGeom>
          <a:noFill/>
        </p:spPr>
      </p:pic>
    </p:spTree>
  </p:cSld>
  <p:clrMapOvr>
    <a:masterClrMapping/>
  </p:clrMapOvr>
  <p:transition>
    <p:plus/>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0" y="-10827"/>
            <a:ext cx="91440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332538" algn="r"/>
              </a:tabLst>
            </a:pPr>
            <a:r>
              <a:rPr kumimoji="0" lang="en-US" sz="40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Contamination of milk:</a:t>
            </a:r>
            <a:endParaRPr kumimoji="0" lang="en-US" sz="4000" b="0" i="0" u="none" strike="noStrike" cap="none" normalizeH="0" baseline="0" dirty="0" smtClean="0">
              <a:ln>
                <a:noFill/>
              </a:ln>
              <a:solidFill>
                <a:schemeClr val="accent6">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332538" algn="r"/>
              </a:tabLst>
            </a:pPr>
            <a:r>
              <a:rPr kumimoji="0" lang="en-US" sz="40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Virus shed in milk &amp; saliva of infected animal.</a:t>
            </a:r>
            <a:endParaRPr kumimoji="0" lang="en-US" sz="4000" b="0" i="0" u="none" strike="noStrike" cap="none" normalizeH="0" baseline="0" dirty="0" smtClean="0">
              <a:ln>
                <a:noFill/>
              </a:ln>
              <a:solidFill>
                <a:schemeClr val="accent6">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332538" algn="r"/>
              </a:tabLst>
            </a:pPr>
            <a:r>
              <a:rPr kumimoji="0" lang="en-US" sz="40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Cases of rabies in man due to consumption of raw milk are recorded &amp; the virus get entrance through an abrasion in the intestine of consumer ,but the spreading of rabies by consumption of milk  is rare.</a:t>
            </a:r>
            <a:endParaRPr kumimoji="0" lang="en-US" sz="4000" b="0" i="0" u="none" strike="noStrike" cap="none" normalizeH="0" baseline="0" dirty="0" smtClean="0">
              <a:ln>
                <a:noFill/>
              </a:ln>
              <a:solidFill>
                <a:schemeClr val="accent6">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332538" algn="r"/>
              </a:tabLst>
            </a:pPr>
            <a:endParaRPr kumimoji="0" lang="en-US" sz="4000" b="0" i="0" u="none" strike="noStrike" cap="none" normalizeH="0" baseline="0" dirty="0" smtClean="0">
              <a:ln>
                <a:noFill/>
              </a:ln>
              <a:solidFill>
                <a:schemeClr val="accent6">
                  <a:lumMod val="75000"/>
                </a:schemeClr>
              </a:solidFill>
              <a:effectLst/>
              <a:latin typeface="Arial" pitchFamily="34" charset="0"/>
              <a:cs typeface="Arial" pitchFamily="34" charset="0"/>
            </a:endParaRPr>
          </a:p>
        </p:txBody>
      </p:sp>
    </p:spTree>
  </p:cSld>
  <p:clrMapOvr>
    <a:masterClrMapping/>
  </p:clrMapOvr>
  <p:transition>
    <p:newsflash/>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ell\Desktop\مادة الصحة العامة البيطرية\صور امراض الصحة العامة اعداد د. احمد الشديدي\السعار\1 (8).jpg"/>
          <p:cNvPicPr>
            <a:picLocks noChangeAspect="1" noChangeArrowheads="1"/>
          </p:cNvPicPr>
          <p:nvPr/>
        </p:nvPicPr>
        <p:blipFill>
          <a:blip r:embed="rId2" cstate="print"/>
          <a:srcRect/>
          <a:stretch>
            <a:fillRect/>
          </a:stretch>
        </p:blipFill>
        <p:spPr bwMode="auto">
          <a:xfrm>
            <a:off x="857224" y="214290"/>
            <a:ext cx="7429552" cy="6072230"/>
          </a:xfrm>
          <a:prstGeom prst="rect">
            <a:avLst/>
          </a:prstGeom>
          <a:noFill/>
        </p:spPr>
      </p:pic>
    </p:spTree>
  </p:cSld>
  <p:clrMapOvr>
    <a:masterClrMapping/>
  </p:clrMapOvr>
  <p:transition>
    <p:newsflash/>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مادة الصحة العامة البيطرية\صور امراض الصحة العامة اعداد د. احمد الشديدي\الحمى القلاعية\1 (2).jpg"/>
          <p:cNvPicPr>
            <a:picLocks noChangeAspect="1" noChangeArrowheads="1"/>
          </p:cNvPicPr>
          <p:nvPr/>
        </p:nvPicPr>
        <p:blipFill>
          <a:blip r:embed="rId2" cstate="print"/>
          <a:srcRect/>
          <a:stretch>
            <a:fillRect/>
          </a:stretch>
        </p:blipFill>
        <p:spPr bwMode="auto">
          <a:xfrm>
            <a:off x="1142976" y="285728"/>
            <a:ext cx="7500990" cy="6000792"/>
          </a:xfrm>
          <a:prstGeom prst="rect">
            <a:avLst/>
          </a:prstGeom>
          <a:noFill/>
        </p:spPr>
      </p:pic>
    </p:spTree>
  </p:cSld>
  <p:clrMapOvr>
    <a:masterClrMapping/>
  </p:clrMapOvr>
  <p:transition>
    <p:plus/>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23548"/>
            <a:ext cx="91440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Foot and Mouth disease:</a:t>
            </a:r>
            <a:endParaRPr kumimoji="0" lang="en-US" sz="8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Is </a:t>
            </a:r>
            <a:r>
              <a:rPr kumimoji="0" lang="en-US" sz="80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aviral</a:t>
            </a:r>
            <a:r>
              <a:rPr kumimoji="0" lang="en-US" sz="8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infection caused by </a:t>
            </a:r>
            <a:r>
              <a:rPr kumimoji="0" lang="en-US" sz="80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astrain</a:t>
            </a:r>
            <a:r>
              <a:rPr kumimoji="0" lang="en-US" sz="8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of Coxsackie virus .</a:t>
            </a:r>
            <a:endParaRPr kumimoji="0" lang="en-US" sz="80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ransition>
    <p:newsflash/>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ChangeArrowheads="1"/>
          </p:cNvSpPr>
          <p:nvPr/>
        </p:nvSpPr>
        <p:spPr bwMode="auto">
          <a:xfrm>
            <a:off x="0" y="60611"/>
            <a:ext cx="91440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Disease in man:</a:t>
            </a:r>
            <a:endParaRPr kumimoji="0" lang="en-US" sz="4000" b="0" i="0" u="none" strike="noStrike" cap="none" normalizeH="0" baseline="0" dirty="0" smtClean="0">
              <a:ln>
                <a:noFill/>
              </a:ln>
              <a:solidFill>
                <a:schemeClr val="accent3">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Most often occur in young children(under 10 years old), symptoms of fever, poor </a:t>
            </a:r>
            <a:r>
              <a:rPr kumimoji="0" lang="en-US" sz="4000" b="1"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appetite,runny</a:t>
            </a:r>
            <a:r>
              <a:rPr kumimoji="0" lang="en-US" sz="40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a:t>
            </a:r>
            <a:r>
              <a:rPr kumimoji="0" lang="en-US" sz="4000" b="1"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nose&amp;sore</a:t>
            </a:r>
            <a:r>
              <a:rPr kumimoji="0" lang="en-US" sz="40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throat can (3 to 5)days after </a:t>
            </a:r>
            <a:r>
              <a:rPr kumimoji="0" lang="en-US" sz="4000" b="1"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exposure.Ablister</a:t>
            </a:r>
            <a:r>
              <a:rPr kumimoji="0" lang="en-US" sz="40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like rash on hands ,</a:t>
            </a:r>
            <a:r>
              <a:rPr kumimoji="0" lang="en-US" sz="4000" b="1"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feet&amp;in</a:t>
            </a:r>
            <a:r>
              <a:rPr kumimoji="0" lang="en-US" sz="40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the mouth usually </a:t>
            </a:r>
            <a:r>
              <a:rPr kumimoji="0" lang="en-US" sz="4000" b="1"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developes</a:t>
            </a:r>
            <a:r>
              <a:rPr kumimoji="0" lang="en-US" sz="40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(1 to 2 days) after the </a:t>
            </a:r>
            <a:r>
              <a:rPr kumimoji="0" lang="en-US" sz="4000" b="1"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intial</a:t>
            </a:r>
            <a:r>
              <a:rPr kumimoji="0" lang="en-US" sz="40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symptoms, the </a:t>
            </a:r>
            <a:r>
              <a:rPr kumimoji="0" lang="en-US" sz="4000" b="1"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illaness</a:t>
            </a:r>
            <a:r>
              <a:rPr kumimoji="0" lang="en-US" sz="40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is typically  mild ,complications are rare.</a:t>
            </a:r>
            <a:endParaRPr kumimoji="0" lang="en-US" sz="4000" b="0"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spTree>
  </p:cSld>
  <p:clrMapOvr>
    <a:masterClrMapping/>
  </p:clrMapOvr>
  <p:transition>
    <p:plus/>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ell\Desktop\مادة الصحة العامة البيطرية\صور امراض الصحة العامة اعداد د. احمد الشديدي\الحمى القلاعية\1 (11).jpg"/>
          <p:cNvPicPr>
            <a:picLocks noChangeAspect="1" noChangeArrowheads="1"/>
          </p:cNvPicPr>
          <p:nvPr/>
        </p:nvPicPr>
        <p:blipFill>
          <a:blip r:embed="rId2" cstate="print"/>
          <a:srcRect/>
          <a:stretch>
            <a:fillRect/>
          </a:stretch>
        </p:blipFill>
        <p:spPr bwMode="auto">
          <a:xfrm>
            <a:off x="500034" y="214290"/>
            <a:ext cx="8358245" cy="6000792"/>
          </a:xfrm>
          <a:prstGeom prst="rect">
            <a:avLst/>
          </a:prstGeom>
          <a:noFill/>
        </p:spPr>
      </p:pic>
    </p:spTree>
  </p:cSld>
  <p:clrMapOvr>
    <a:masterClrMapping/>
  </p:clrMapOvr>
  <p:transition>
    <p:newsflash/>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ell\Desktop\مادة الصحة العامة البيطرية\صور امراض الصحة العامة اعداد د. احمد الشديدي\الحمى القلاعية\1 (7).png"/>
          <p:cNvPicPr>
            <a:picLocks noChangeAspect="1" noChangeArrowheads="1"/>
          </p:cNvPicPr>
          <p:nvPr/>
        </p:nvPicPr>
        <p:blipFill>
          <a:blip r:embed="rId2" cstate="print"/>
          <a:srcRect/>
          <a:stretch>
            <a:fillRect/>
          </a:stretch>
        </p:blipFill>
        <p:spPr bwMode="auto">
          <a:xfrm>
            <a:off x="508000" y="190500"/>
            <a:ext cx="8126413" cy="6475413"/>
          </a:xfrm>
          <a:prstGeom prst="rect">
            <a:avLst/>
          </a:prstGeom>
          <a:noFill/>
        </p:spPr>
      </p:pic>
    </p:spTree>
  </p:cSld>
  <p:clrMapOvr>
    <a:masterClrMapping/>
  </p:clrMapOvr>
  <p:transition>
    <p:cover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rot="10800000" flipV="1">
            <a:off x="0" y="943285"/>
            <a:ext cx="91440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Contamination of milk:-</a:t>
            </a:r>
            <a:endParaRPr kumimoji="0" lang="en-US" sz="3600" b="0" i="0" u="none" strike="noStrike" cap="none" normalizeH="0" baseline="0" dirty="0" smtClean="0">
              <a:ln>
                <a:noFill/>
              </a:ln>
              <a:solidFill>
                <a:schemeClr val="accent6">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The organisms gain entrance to milk from (Udder or by pollution of milk during &amp; after production with the animals infectious discharge especially aborted fetuses , fluids or membranes or urine .</a:t>
            </a:r>
            <a:endParaRPr kumimoji="0" lang="en-US" sz="3600" b="0" i="0" u="none" strike="noStrike" cap="none" normalizeH="0" baseline="0" dirty="0" smtClean="0">
              <a:ln>
                <a:noFill/>
              </a:ln>
              <a:solidFill>
                <a:schemeClr val="accent6">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accent6">
                  <a:lumMod val="75000"/>
                </a:schemeClr>
              </a:solidFill>
              <a:effectLst/>
              <a:latin typeface="Arial" pitchFamily="34" charset="0"/>
              <a:cs typeface="Arial" pitchFamily="34" charset="0"/>
            </a:endParaRPr>
          </a:p>
        </p:txBody>
      </p:sp>
      <p:sp>
        <p:nvSpPr>
          <p:cNvPr id="23554" name="Rectangle 2"/>
          <p:cNvSpPr>
            <a:spLocks noChangeArrowheads="1"/>
          </p:cNvSpPr>
          <p:nvPr/>
        </p:nvSpPr>
        <p:spPr bwMode="auto">
          <a:xfrm rot="10800000" flipV="1">
            <a:off x="126430" y="4530762"/>
            <a:ext cx="8803288"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Diagnosis: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Rapid Slide </a:t>
            </a:r>
            <a:r>
              <a:rPr kumimoji="0" lang="en-US" sz="32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agglutation</a:t>
            </a: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test ,Ring test form milk sample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newsflash/>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ell\Desktop\مادة الصحة العامة البيطرية\صور امراض الصحة العامة اعداد د. احمد الشديدي\الحمى القلاعية\1 (5).jpg"/>
          <p:cNvPicPr>
            <a:picLocks noChangeAspect="1" noChangeArrowheads="1"/>
          </p:cNvPicPr>
          <p:nvPr/>
        </p:nvPicPr>
        <p:blipFill>
          <a:blip r:embed="rId2" cstate="print"/>
          <a:srcRect/>
          <a:stretch>
            <a:fillRect/>
          </a:stretch>
        </p:blipFill>
        <p:spPr bwMode="auto">
          <a:xfrm>
            <a:off x="571472" y="214290"/>
            <a:ext cx="8572527" cy="5929353"/>
          </a:xfrm>
          <a:prstGeom prst="rect">
            <a:avLst/>
          </a:prstGeom>
          <a:noFill/>
        </p:spPr>
      </p:pic>
    </p:spTree>
  </p:cSld>
  <p:clrMapOvr>
    <a:masterClrMapping/>
  </p:clrMapOvr>
  <p:transition>
    <p:push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مادة الصحة العامة البيطرية\صور امراض الصحة العامة اعداد د. احمد الشديدي\الحمى القلاعية\1 (8).jpg"/>
          <p:cNvPicPr>
            <a:picLocks noChangeAspect="1" noChangeArrowheads="1"/>
          </p:cNvPicPr>
          <p:nvPr/>
        </p:nvPicPr>
        <p:blipFill>
          <a:blip r:embed="rId2" cstate="print"/>
          <a:srcRect/>
          <a:stretch>
            <a:fillRect/>
          </a:stretch>
        </p:blipFill>
        <p:spPr bwMode="auto">
          <a:xfrm>
            <a:off x="0" y="214290"/>
            <a:ext cx="9144000" cy="6357982"/>
          </a:xfrm>
          <a:prstGeom prst="rect">
            <a:avLst/>
          </a:prstGeom>
          <a:noFill/>
        </p:spPr>
      </p:pic>
    </p:spTree>
  </p:cSld>
  <p:clrMapOvr>
    <a:masterClrMapping/>
  </p:clrMapOvr>
  <p:transition>
    <p:plus/>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Dell\Desktop\مادة الصحة العامة البيطرية\صور امراض الصحة العامة اعداد د. احمد الشديدي\الحمى القلاعية\1 (6).jpg"/>
          <p:cNvPicPr>
            <a:picLocks noChangeAspect="1" noChangeArrowheads="1"/>
          </p:cNvPicPr>
          <p:nvPr/>
        </p:nvPicPr>
        <p:blipFill>
          <a:blip r:embed="rId2" cstate="print"/>
          <a:srcRect/>
          <a:stretch>
            <a:fillRect/>
          </a:stretch>
        </p:blipFill>
        <p:spPr bwMode="auto">
          <a:xfrm>
            <a:off x="714348" y="357166"/>
            <a:ext cx="8215369" cy="6286544"/>
          </a:xfrm>
          <a:prstGeom prst="rect">
            <a:avLst/>
          </a:prstGeom>
          <a:noFill/>
        </p:spPr>
      </p:pic>
    </p:spTree>
  </p:cSld>
  <p:clrMapOvr>
    <a:masterClrMapping/>
  </p:clrMapOvr>
  <p:transition>
    <p:newsflash/>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0" y="-154691"/>
            <a:ext cx="9144000" cy="64633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600" b="1" i="0" u="none" strike="noStrike" cap="none" normalizeH="0" baseline="0" dirty="0" smtClean="0">
                <a:ln>
                  <a:noFill/>
                </a:ln>
                <a:solidFill>
                  <a:schemeClr val="accent2">
                    <a:lumMod val="75000"/>
                  </a:schemeClr>
                </a:solidFill>
                <a:effectLst/>
                <a:latin typeface="Times New Roman" pitchFamily="18" charset="0"/>
                <a:ea typeface="Calibri" pitchFamily="34" charset="0"/>
                <a:cs typeface="Times New Roman" pitchFamily="18" charset="0"/>
              </a:rPr>
              <a:t>The virus</a:t>
            </a:r>
            <a:r>
              <a:rPr kumimoji="0" lang="en-US" sz="6600" b="1" i="0" u="none" strike="noStrike" cap="none" normalizeH="0" dirty="0" smtClean="0">
                <a:ln>
                  <a:noFill/>
                </a:ln>
                <a:solidFill>
                  <a:schemeClr val="accent2">
                    <a:lumMod val="75000"/>
                  </a:schemeClr>
                </a:solidFill>
                <a:effectLst/>
                <a:latin typeface="Times New Roman" pitchFamily="18" charset="0"/>
                <a:ea typeface="Calibri" pitchFamily="34" charset="0"/>
                <a:cs typeface="Times New Roman" pitchFamily="18" charset="0"/>
              </a:rPr>
              <a:t> </a:t>
            </a:r>
            <a:r>
              <a:rPr kumimoji="0" lang="en-US" sz="6600" b="1" i="0" u="none" strike="noStrike" cap="none" normalizeH="0" baseline="0" dirty="0" smtClean="0">
                <a:ln>
                  <a:noFill/>
                </a:ln>
                <a:solidFill>
                  <a:schemeClr val="accent2">
                    <a:lumMod val="75000"/>
                  </a:schemeClr>
                </a:solidFill>
                <a:effectLst/>
                <a:latin typeface="Times New Roman" pitchFamily="18" charset="0"/>
                <a:ea typeface="Calibri" pitchFamily="34" charset="0"/>
                <a:cs typeface="Times New Roman" pitchFamily="18" charset="0"/>
              </a:rPr>
              <a:t>has been</a:t>
            </a:r>
            <a:r>
              <a:rPr kumimoji="0" lang="en-US" sz="6600" b="1" i="0" u="none" strike="noStrike" cap="none" normalizeH="0" dirty="0" smtClean="0">
                <a:ln>
                  <a:noFill/>
                </a:ln>
                <a:solidFill>
                  <a:schemeClr val="accent2">
                    <a:lumMod val="75000"/>
                  </a:schemeClr>
                </a:solidFill>
                <a:effectLst/>
                <a:latin typeface="Times New Roman" pitchFamily="18" charset="0"/>
                <a:ea typeface="Calibri" pitchFamily="34" charset="0"/>
                <a:cs typeface="Times New Roman" pitchFamily="18" charset="0"/>
              </a:rPr>
              <a:t>      </a:t>
            </a:r>
            <a:r>
              <a:rPr kumimoji="0" lang="en-US" sz="6600" b="1" i="0" u="none" strike="noStrike" cap="none" normalizeH="0" baseline="0" dirty="0" smtClean="0">
                <a:ln>
                  <a:noFill/>
                </a:ln>
                <a:solidFill>
                  <a:schemeClr val="accent2">
                    <a:lumMod val="75000"/>
                  </a:schemeClr>
                </a:solidFill>
                <a:effectLst/>
                <a:latin typeface="Times New Roman" pitchFamily="18" charset="0"/>
                <a:ea typeface="Calibri" pitchFamily="34" charset="0"/>
                <a:cs typeface="Times New Roman" pitchFamily="18" charset="0"/>
              </a:rPr>
              <a:t>known  to be shed in the stool for up to several </a:t>
            </a:r>
            <a:r>
              <a:rPr kumimoji="0" lang="en-US" sz="6600" b="1" i="0" u="none" strike="noStrike" cap="none" normalizeH="0" baseline="0" dirty="0" err="1" smtClean="0">
                <a:ln>
                  <a:noFill/>
                </a:ln>
                <a:solidFill>
                  <a:schemeClr val="accent2">
                    <a:lumMod val="75000"/>
                  </a:schemeClr>
                </a:solidFill>
                <a:effectLst/>
                <a:latin typeface="Times New Roman" pitchFamily="18" charset="0"/>
                <a:ea typeface="Calibri" pitchFamily="34" charset="0"/>
                <a:cs typeface="Times New Roman" pitchFamily="18" charset="0"/>
              </a:rPr>
              <a:t>weeks.Also</a:t>
            </a:r>
            <a:r>
              <a:rPr kumimoji="0" lang="en-US" sz="6600" b="1" i="0" u="none" strike="noStrike" cap="none" normalizeH="0" baseline="0" dirty="0" smtClean="0">
                <a:ln>
                  <a:noFill/>
                </a:ln>
                <a:solidFill>
                  <a:schemeClr val="accent2">
                    <a:lumMod val="75000"/>
                  </a:schemeClr>
                </a:solidFill>
                <a:effectLst/>
                <a:latin typeface="Times New Roman" pitchFamily="18" charset="0"/>
                <a:ea typeface="Calibri" pitchFamily="34" charset="0"/>
                <a:cs typeface="Times New Roman" pitchFamily="18" charset="0"/>
              </a:rPr>
              <a:t> virus occur in fluids inside the blasters. </a:t>
            </a:r>
            <a:endParaRPr kumimoji="0" lang="en-US" sz="6600" b="0" i="0" u="none" strike="noStrike" cap="none" normalizeH="0" baseline="0" dirty="0" smtClean="0">
              <a:ln>
                <a:noFill/>
              </a:ln>
              <a:solidFill>
                <a:schemeClr val="accent2">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newsflash/>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مادة الصحة العامة البيطرية\صور امراض الصحة العامة اعداد د. احمد الشديدي\الحمى القلاعية\1 (1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newsflash/>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Dell\Desktop\مادة الصحة العامة البيطرية\صور امراض الصحة العامة اعداد د. احمد الشديدي\الحمى القلاعية\1 (10).jpg"/>
          <p:cNvPicPr>
            <a:picLocks noChangeAspect="1" noChangeArrowheads="1"/>
          </p:cNvPicPr>
          <p:nvPr/>
        </p:nvPicPr>
        <p:blipFill>
          <a:blip r:embed="rId2" cstate="print"/>
          <a:srcRect/>
          <a:stretch>
            <a:fillRect/>
          </a:stretch>
        </p:blipFill>
        <p:spPr bwMode="auto">
          <a:xfrm>
            <a:off x="214282" y="0"/>
            <a:ext cx="8643998" cy="6500834"/>
          </a:xfrm>
          <a:prstGeom prst="rect">
            <a:avLst/>
          </a:prstGeom>
          <a:noFill/>
        </p:spPr>
      </p:pic>
    </p:spTree>
  </p:cSld>
  <p:clrMapOvr>
    <a:masterClrMapping/>
  </p:clrMapOvr>
  <p:transition>
    <p:newsflash/>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Dell\Desktop\مادة الصحة العامة البيطرية\صور امراض الصحة العامة اعداد د. احمد الشديدي\الحمى القلاعية\1.jpg"/>
          <p:cNvPicPr>
            <a:picLocks noChangeAspect="1" noChangeArrowheads="1"/>
          </p:cNvPicPr>
          <p:nvPr/>
        </p:nvPicPr>
        <p:blipFill>
          <a:blip r:embed="rId2" cstate="print"/>
          <a:srcRect/>
          <a:stretch>
            <a:fillRect/>
          </a:stretch>
        </p:blipFill>
        <p:spPr bwMode="auto">
          <a:xfrm>
            <a:off x="1" y="214290"/>
            <a:ext cx="9144000" cy="6429420"/>
          </a:xfrm>
          <a:prstGeom prst="rect">
            <a:avLst/>
          </a:prstGeom>
          <a:noFill/>
        </p:spPr>
      </p:pic>
    </p:spTree>
  </p:cSld>
  <p:clrMapOvr>
    <a:masterClrMapping/>
  </p:clrMapOvr>
  <p:transition>
    <p:newsflash/>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Dell\Desktop\مادة الصحة العامة البيطرية\صور امراض الصحة العامة اعداد د. احمد الشديدي\الحمى القلاعية\1 (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cover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Dell\Desktop\مادة الصحة العامة البيطرية\صور امراض الصحة العامة اعداد د. احمد الشديدي\الحمى القلاعية\1 (13).jpg"/>
          <p:cNvPicPr>
            <a:picLocks noChangeAspect="1" noChangeArrowheads="1"/>
          </p:cNvPicPr>
          <p:nvPr/>
        </p:nvPicPr>
        <p:blipFill>
          <a:blip r:embed="rId2" cstate="print"/>
          <a:srcRect/>
          <a:stretch>
            <a:fillRect/>
          </a:stretch>
        </p:blipFill>
        <p:spPr bwMode="auto">
          <a:xfrm>
            <a:off x="428596" y="214290"/>
            <a:ext cx="7620000" cy="5715000"/>
          </a:xfrm>
          <a:prstGeom prst="rect">
            <a:avLst/>
          </a:prstGeom>
          <a:noFill/>
        </p:spPr>
      </p:pic>
    </p:spTree>
  </p:cSld>
  <p:clrMapOvr>
    <a:masterClrMapping/>
  </p:clrMapOvr>
  <p:transition>
    <p:newsflash/>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197061"/>
            <a:ext cx="9144000"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Contamination of milk:</a:t>
            </a:r>
            <a:endParaRPr kumimoji="0" lang="en-US" sz="4400" b="0" i="0" u="none" strike="noStrike" cap="none" normalizeH="0" baseline="0" dirty="0" smtClean="0">
              <a:ln>
                <a:noFill/>
              </a:ln>
              <a:solidFill>
                <a:schemeClr val="accent3">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1-Directly from(vesicles on udder&amp; infected </a:t>
            </a:r>
            <a:r>
              <a:rPr kumimoji="0" lang="en-US" sz="4400" b="1"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milkers</a:t>
            </a:r>
            <a:r>
              <a:rPr kumimoji="0" lang="en-US" sz="44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hands).</a:t>
            </a:r>
            <a:endParaRPr kumimoji="0" lang="en-US" sz="4400" b="0" i="0" u="none" strike="noStrike" cap="none" normalizeH="0" baseline="0" dirty="0" smtClean="0">
              <a:ln>
                <a:noFill/>
              </a:ln>
              <a:solidFill>
                <a:schemeClr val="accent3">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2-Affected animals:                                                                           shed </a:t>
            </a:r>
            <a:r>
              <a:rPr kumimoji="0" lang="en-US" sz="4400" b="1"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m.os</a:t>
            </a:r>
            <a:r>
              <a:rPr kumimoji="0" lang="en-US" sz="44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in milk or contaminated from the </a:t>
            </a:r>
            <a:r>
              <a:rPr kumimoji="0" lang="en-US" sz="4400" b="1"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nouse</a:t>
            </a:r>
            <a:r>
              <a:rPr kumimoji="0" lang="en-US" sz="44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&amp; throat discharges &amp; feces of infected people .</a:t>
            </a:r>
            <a:endParaRPr kumimoji="0" lang="en-US" sz="4400" b="0" i="0" u="none" strike="noStrike" cap="none" normalizeH="0" baseline="0" dirty="0" smtClean="0">
              <a:ln>
                <a:noFill/>
              </a:ln>
              <a:solidFill>
                <a:schemeClr val="accent3">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3-Envirounment from dried dust contain virus. </a:t>
            </a:r>
            <a:endParaRPr kumimoji="0" lang="en-US" sz="4400" b="0" i="0" u="none" strike="noStrike" cap="none" normalizeH="0" baseline="0" dirty="0" smtClean="0">
              <a:ln>
                <a:noFill/>
              </a:ln>
              <a:solidFill>
                <a:schemeClr val="accent3">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spTree>
  </p:cSld>
  <p:clrMapOvr>
    <a:masterClrMapping/>
  </p:clrMapOvr>
  <p:transition>
    <p:push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ell\Desktop\مادة الصحة العامة البيطرية\صور امراض الصحة العامة اعداد د. احمد الشديدي\البروسيلا\1 (1).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Tree>
  </p:cSld>
  <p:clrMapOvr>
    <a:masterClrMapping/>
  </p:clrMapOvr>
  <p:transition>
    <p:newsflash/>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Dell\Desktop\مادة الصحة العامة البيطرية\صور امراض الصحة العامة اعداد د. احمد الشديدي\الحمى القلاعية\1 (1).jpg"/>
          <p:cNvPicPr>
            <a:picLocks noChangeAspect="1" noChangeArrowheads="1"/>
          </p:cNvPicPr>
          <p:nvPr/>
        </p:nvPicPr>
        <p:blipFill>
          <a:blip r:embed="rId2" cstate="print"/>
          <a:srcRect/>
          <a:stretch>
            <a:fillRect/>
          </a:stretch>
        </p:blipFill>
        <p:spPr bwMode="auto">
          <a:xfrm>
            <a:off x="785786" y="142852"/>
            <a:ext cx="8072494" cy="6429420"/>
          </a:xfrm>
          <a:prstGeom prst="rect">
            <a:avLst/>
          </a:prstGeom>
          <a:noFill/>
        </p:spPr>
      </p:pic>
    </p:spTree>
  </p:cSld>
  <p:clrMapOvr>
    <a:masterClrMapping/>
  </p:clrMapOvr>
  <p:transition>
    <p:push di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Dell\Desktop\مادة الصحة العامة البيطرية\صور امراض الصحة العامة اعداد د. احمد الشديدي\الحمى القلاعية\1 (3).jpg"/>
          <p:cNvPicPr>
            <a:picLocks noChangeAspect="1" noChangeArrowheads="1"/>
          </p:cNvPicPr>
          <p:nvPr/>
        </p:nvPicPr>
        <p:blipFill>
          <a:blip r:embed="rId2" cstate="print"/>
          <a:srcRect/>
          <a:stretch>
            <a:fillRect/>
          </a:stretch>
        </p:blipFill>
        <p:spPr bwMode="auto">
          <a:xfrm>
            <a:off x="285720" y="381000"/>
            <a:ext cx="8643997" cy="6096000"/>
          </a:xfrm>
          <a:prstGeom prst="rect">
            <a:avLst/>
          </a:prstGeom>
          <a:noFill/>
        </p:spPr>
      </p:pic>
    </p:spTree>
  </p:cSld>
  <p:clrMapOvr>
    <a:masterClrMapping/>
  </p:clrMapOvr>
  <p:transition>
    <p:cove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99815"/>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Cow pox:</a:t>
            </a:r>
            <a:endParaRPr kumimoji="0" lang="en-US" sz="4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Is viral disease caused by </a:t>
            </a:r>
            <a:r>
              <a:rPr kumimoji="0" lang="en-US" sz="40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vaccinia</a:t>
            </a:r>
            <a:r>
              <a:rPr kumimoji="0" lang="en-US" sz="4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Virus.  </a:t>
            </a:r>
            <a:endParaRPr kumimoji="0" lang="en-US" sz="4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Disease in man : </a:t>
            </a:r>
            <a:endParaRPr kumimoji="0" lang="en-US" sz="4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On rare occasions, cowpox may be transmitted to humans &amp; produce characteristic red skin rash &amp; abnormally enlarged lymph nodes.</a:t>
            </a:r>
            <a:endParaRPr kumimoji="0" lang="en-US" sz="4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In cause pox exanthema in face &amp; </a:t>
            </a:r>
            <a:r>
              <a:rPr kumimoji="0" lang="en-US" sz="40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milkers</a:t>
            </a:r>
            <a:r>
              <a:rPr kumimoji="0" lang="en-US" sz="4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nodules in hands.</a:t>
            </a:r>
            <a:endParaRPr kumimoji="0" lang="en-US" sz="40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ransition>
    <p:plus/>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
          <p:cNvSpPr>
            <a:spLocks noChangeArrowheads="1"/>
          </p:cNvSpPr>
          <p:nvPr/>
        </p:nvSpPr>
        <p:spPr bwMode="auto">
          <a:xfrm>
            <a:off x="0" y="-67718"/>
            <a:ext cx="91440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6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Contamination of milk:</a:t>
            </a:r>
            <a:endParaRPr kumimoji="0" lang="en-US" sz="6600" b="0" i="0" u="none" strike="noStrike" cap="none" normalizeH="0" baseline="0" dirty="0" smtClean="0">
              <a:ln>
                <a:noFill/>
              </a:ln>
              <a:solidFill>
                <a:srgbClr val="7030A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6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From ( udder lesions&amp; nodules in </a:t>
            </a:r>
            <a:r>
              <a:rPr kumimoji="0" lang="en-US" sz="6600" b="1" i="0" u="none" strike="noStrike" cap="none" normalizeH="0" baseline="0" dirty="0" err="1" smtClean="0">
                <a:ln>
                  <a:noFill/>
                </a:ln>
                <a:solidFill>
                  <a:srgbClr val="7030A0"/>
                </a:solidFill>
                <a:effectLst/>
                <a:latin typeface="Times New Roman" pitchFamily="18" charset="0"/>
                <a:ea typeface="Calibri" pitchFamily="34" charset="0"/>
                <a:cs typeface="Times New Roman" pitchFamily="18" charset="0"/>
              </a:rPr>
              <a:t>Milkers</a:t>
            </a:r>
            <a:r>
              <a:rPr kumimoji="0" lang="en-US" sz="66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hands &amp; also from environment). </a:t>
            </a:r>
            <a:endParaRPr kumimoji="0" lang="en-US" sz="6600" b="0" i="0" u="none" strike="noStrike" cap="none" normalizeH="0" baseline="0" dirty="0" smtClean="0">
              <a:ln>
                <a:noFill/>
              </a:ln>
              <a:solidFill>
                <a:srgbClr val="7030A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6600" b="0" i="0" u="none" strike="noStrike" cap="none" normalizeH="0" baseline="0" dirty="0" smtClean="0">
              <a:ln>
                <a:noFill/>
              </a:ln>
              <a:solidFill>
                <a:srgbClr val="7030A0"/>
              </a:solidFill>
              <a:effectLst/>
              <a:latin typeface="Arial" pitchFamily="34" charset="0"/>
              <a:cs typeface="Arial" pitchFamily="34" charset="0"/>
            </a:endParaRPr>
          </a:p>
        </p:txBody>
      </p:sp>
    </p:spTree>
  </p:cSld>
  <p:clrMapOvr>
    <a:masterClrMapping/>
  </p:clrMapOvr>
  <p:transition>
    <p:push dir="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ell\Desktop\مادة الصحة العامة البيطرية\صور امراض الصحة العامة اعداد د. احمد الشديدي\جدري الابقار\1 (2).jpg"/>
          <p:cNvPicPr>
            <a:picLocks noChangeAspect="1" noChangeArrowheads="1"/>
          </p:cNvPicPr>
          <p:nvPr/>
        </p:nvPicPr>
        <p:blipFill>
          <a:blip r:embed="rId2" cstate="print"/>
          <a:srcRect/>
          <a:stretch>
            <a:fillRect/>
          </a:stretch>
        </p:blipFill>
        <p:spPr bwMode="auto">
          <a:xfrm>
            <a:off x="1571604" y="428604"/>
            <a:ext cx="5572164" cy="5429288"/>
          </a:xfrm>
          <a:prstGeom prst="rect">
            <a:avLst/>
          </a:prstGeom>
          <a:noFill/>
        </p:spPr>
      </p:pic>
    </p:spTree>
  </p:cSld>
  <p:clrMapOvr>
    <a:masterClrMapping/>
  </p:clrMapOvr>
  <p:transition>
    <p:newsflash/>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مادة الصحة العامة البيطرية\صور امراض الصحة العامة اعداد د. احمد الشديدي\جدري الابقار\1 (1).jpg"/>
          <p:cNvPicPr>
            <a:picLocks noChangeAspect="1" noChangeArrowheads="1"/>
          </p:cNvPicPr>
          <p:nvPr/>
        </p:nvPicPr>
        <p:blipFill>
          <a:blip r:embed="rId2" cstate="print"/>
          <a:srcRect/>
          <a:stretch>
            <a:fillRect/>
          </a:stretch>
        </p:blipFill>
        <p:spPr bwMode="auto">
          <a:xfrm>
            <a:off x="1714481" y="1142984"/>
            <a:ext cx="6000792" cy="4929222"/>
          </a:xfrm>
          <a:prstGeom prst="rect">
            <a:avLst/>
          </a:prstGeom>
          <a:noFill/>
        </p:spPr>
      </p:pic>
    </p:spTree>
  </p:cSld>
  <p:clrMapOvr>
    <a:masterClrMapping/>
  </p:clrMapOvr>
  <p:transition>
    <p:plus/>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ell\Desktop\مادة الصحة العامة البيطرية\صور امراض الصحة العامة اعداد د. احمد الشديدي\جدري الابقار\1 (3).jpg"/>
          <p:cNvPicPr>
            <a:picLocks noChangeAspect="1" noChangeArrowheads="1"/>
          </p:cNvPicPr>
          <p:nvPr/>
        </p:nvPicPr>
        <p:blipFill>
          <a:blip r:embed="rId2" cstate="print"/>
          <a:srcRect/>
          <a:stretch>
            <a:fillRect/>
          </a:stretch>
        </p:blipFill>
        <p:spPr bwMode="auto">
          <a:xfrm>
            <a:off x="500034" y="357167"/>
            <a:ext cx="8215370" cy="5857916"/>
          </a:xfrm>
          <a:prstGeom prst="rect">
            <a:avLst/>
          </a:prstGeom>
          <a:noFill/>
        </p:spPr>
      </p:pic>
    </p:spTree>
  </p:cSld>
  <p:clrMapOvr>
    <a:masterClrMapping/>
  </p:clrMapOvr>
  <p:transition>
    <p:newsflash/>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ell\Desktop\مادة الصحة العامة البيطرية\صور امراض الصحة العامة اعداد د. احمد الشديدي\جدري الابقار\1.jpg"/>
          <p:cNvPicPr>
            <a:picLocks noChangeAspect="1" noChangeArrowheads="1"/>
          </p:cNvPicPr>
          <p:nvPr/>
        </p:nvPicPr>
        <p:blipFill>
          <a:blip r:embed="rId2" cstate="print"/>
          <a:srcRect/>
          <a:stretch>
            <a:fillRect/>
          </a:stretch>
        </p:blipFill>
        <p:spPr bwMode="auto">
          <a:xfrm>
            <a:off x="0" y="214290"/>
            <a:ext cx="8715436" cy="6357982"/>
          </a:xfrm>
          <a:prstGeom prst="rect">
            <a:avLst/>
          </a:prstGeom>
          <a:noFill/>
        </p:spPr>
      </p:pic>
    </p:spTree>
  </p:cSld>
  <p:clrMapOvr>
    <a:masterClrMapping/>
  </p:clrMapOvr>
  <p:transition>
    <p:newsflash/>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
          <p:cNvSpPr>
            <a:spLocks noChangeArrowheads="1"/>
          </p:cNvSpPr>
          <p:nvPr/>
        </p:nvSpPr>
        <p:spPr bwMode="auto">
          <a:xfrm>
            <a:off x="0" y="-83310"/>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Campylobacteriosis</a:t>
            </a:r>
            <a:r>
              <a:rPr kumimoji="0" lang="en-US" sz="36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en-US" sz="3600" b="1"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Vibriosis</a:t>
            </a:r>
            <a:r>
              <a:rPr kumimoji="0" lang="en-US" sz="36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en-US" sz="3600" b="1"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vibronic</a:t>
            </a:r>
            <a:r>
              <a:rPr kumimoji="0" lang="en-US" sz="36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abortion):</a:t>
            </a:r>
            <a:endParaRPr kumimoji="0" lang="en-US" sz="3600" b="0"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Causative agent:</a:t>
            </a:r>
            <a:endParaRPr kumimoji="0" lang="en-US" sz="3600" b="0"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Caused by species of genus Campylobacter                       ( </a:t>
            </a:r>
            <a:r>
              <a:rPr kumimoji="0" lang="en-US" sz="3600" b="1"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C.jejuni,C.fetus&amp;C.coli</a:t>
            </a:r>
            <a:r>
              <a:rPr kumimoji="0" lang="en-US" sz="36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are the usual causes of </a:t>
            </a:r>
            <a:r>
              <a:rPr kumimoji="0" lang="en-US" sz="3600" b="1"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campylobacteriosis</a:t>
            </a:r>
            <a:r>
              <a:rPr kumimoji="0" lang="en-US" sz="36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in people ).</a:t>
            </a:r>
            <a:endParaRPr kumimoji="0" lang="en-US" sz="3600" b="0"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Campylobacter bacteria </a:t>
            </a:r>
            <a:r>
              <a:rPr kumimoji="0" lang="en-US" sz="3600" b="1"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areG-ve</a:t>
            </a:r>
            <a:r>
              <a:rPr kumimoji="0" lang="en-US" sz="36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en-US" sz="3600" b="1"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microaerophilic</a:t>
            </a:r>
            <a:r>
              <a:rPr kumimoji="0" lang="en-US" sz="36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curved ,motile rod . </a:t>
            </a:r>
            <a:endParaRPr kumimoji="0" lang="en-US" sz="3600" b="0"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transition>
    <p:newsflash/>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1"/>
          <p:cNvSpPr>
            <a:spLocks noChangeArrowheads="1"/>
          </p:cNvSpPr>
          <p:nvPr/>
        </p:nvSpPr>
        <p:spPr bwMode="auto">
          <a:xfrm>
            <a:off x="0" y="-237901"/>
            <a:ext cx="9144000" cy="69530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accent3">
                    <a:lumMod val="75000"/>
                  </a:schemeClr>
                </a:solidFill>
                <a:effectLst/>
                <a:latin typeface="Times New Roman" pitchFamily="18" charset="0"/>
                <a:ea typeface="Calibri" pitchFamily="34" charset="0"/>
                <a:cs typeface="Times New Roman" pitchFamily="18" charset="0"/>
              </a:rPr>
              <a:t>Disease in man:</a:t>
            </a:r>
            <a:endParaRPr kumimoji="0" lang="en-US" sz="3600" b="0" i="0" u="none" strike="noStrike" cap="none" normalizeH="0" baseline="0" dirty="0" smtClean="0">
              <a:ln>
                <a:noFill/>
              </a:ln>
              <a:solidFill>
                <a:schemeClr val="accent3">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accent3">
                    <a:lumMod val="75000"/>
                  </a:schemeClr>
                </a:solidFill>
                <a:effectLst/>
                <a:latin typeface="Times New Roman" pitchFamily="18" charset="0"/>
                <a:ea typeface="Calibri" pitchFamily="34" charset="0"/>
                <a:cs typeface="Times New Roman" pitchFamily="18" charset="0"/>
              </a:rPr>
              <a:t>Onset of symptoms generally 2—5days after eating.</a:t>
            </a:r>
            <a:endParaRPr kumimoji="0" lang="en-US" sz="3600" b="0" i="0" u="none" strike="noStrike" cap="none" normalizeH="0" baseline="0" dirty="0" smtClean="0">
              <a:ln>
                <a:noFill/>
              </a:ln>
              <a:solidFill>
                <a:schemeClr val="accent3">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accent3">
                    <a:lumMod val="75000"/>
                  </a:schemeClr>
                </a:solidFill>
                <a:effectLst/>
                <a:latin typeface="Times New Roman" pitchFamily="18" charset="0"/>
                <a:ea typeface="Calibri" pitchFamily="34" charset="0"/>
                <a:cs typeface="Times New Roman" pitchFamily="18" charset="0"/>
              </a:rPr>
              <a:t>Last7—10days (Acute gastrointestinal illness, diarrhea with or without blood ,abdominal pain &amp;  fever).It may </a:t>
            </a:r>
            <a:r>
              <a:rPr kumimoji="0" lang="en-US" sz="3600" b="1" i="0" u="none" strike="noStrike" cap="none" normalizeH="0" baseline="0" dirty="0" err="1" smtClean="0">
                <a:ln>
                  <a:noFill/>
                </a:ln>
                <a:solidFill>
                  <a:schemeClr val="accent3">
                    <a:lumMod val="75000"/>
                  </a:schemeClr>
                </a:solidFill>
                <a:effectLst/>
                <a:latin typeface="Times New Roman" pitchFamily="18" charset="0"/>
                <a:ea typeface="Calibri" pitchFamily="34" charset="0"/>
                <a:cs typeface="Times New Roman" pitchFamily="18" charset="0"/>
              </a:rPr>
              <a:t>may</a:t>
            </a:r>
            <a:r>
              <a:rPr kumimoji="0" lang="en-US" sz="3600" b="1" i="0" u="none" strike="noStrike" cap="none" normalizeH="0" baseline="0" dirty="0" smtClean="0">
                <a:ln>
                  <a:noFill/>
                </a:ln>
                <a:solidFill>
                  <a:schemeClr val="accent3">
                    <a:lumMod val="75000"/>
                  </a:schemeClr>
                </a:solidFill>
                <a:effectLst/>
                <a:latin typeface="Times New Roman" pitchFamily="18" charset="0"/>
                <a:ea typeface="Calibri" pitchFamily="34" charset="0"/>
                <a:cs typeface="Times New Roman" pitchFamily="18" charset="0"/>
              </a:rPr>
              <a:t> cause </a:t>
            </a:r>
            <a:r>
              <a:rPr kumimoji="0" lang="en-US" sz="3600" b="1" i="0" u="none" strike="noStrike" cap="none" normalizeH="0" baseline="0" dirty="0" err="1" smtClean="0">
                <a:ln>
                  <a:noFill/>
                </a:ln>
                <a:solidFill>
                  <a:schemeClr val="accent3">
                    <a:lumMod val="75000"/>
                  </a:schemeClr>
                </a:solidFill>
                <a:effectLst/>
                <a:latin typeface="Times New Roman" pitchFamily="18" charset="0"/>
                <a:ea typeface="Calibri" pitchFamily="34" charset="0"/>
                <a:cs typeface="Times New Roman" pitchFamily="18" charset="0"/>
              </a:rPr>
              <a:t>pseudoappendicitis</a:t>
            </a:r>
            <a:r>
              <a:rPr kumimoji="0" lang="en-US" sz="3600" b="1" i="0" u="none" strike="noStrike" cap="none" normalizeH="0" baseline="0" dirty="0" smtClean="0">
                <a:ln>
                  <a:noFill/>
                </a:ln>
                <a:solidFill>
                  <a:schemeClr val="accent3">
                    <a:lumMod val="75000"/>
                  </a:schemeClr>
                </a:solidFill>
                <a:effectLst/>
                <a:latin typeface="Times New Roman" pitchFamily="18" charset="0"/>
                <a:ea typeface="Calibri" pitchFamily="34" charset="0"/>
                <a:cs typeface="Times New Roman" pitchFamily="18" charset="0"/>
              </a:rPr>
              <a:t> &amp;rarely septicemia &amp; arthritis .</a:t>
            </a:r>
            <a:endParaRPr kumimoji="0" lang="en-US" sz="3600" b="0" i="0" u="none" strike="noStrike" cap="none" normalizeH="0" baseline="0" dirty="0" smtClean="0">
              <a:ln>
                <a:noFill/>
              </a:ln>
              <a:solidFill>
                <a:schemeClr val="accent3">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accent3">
                    <a:lumMod val="75000"/>
                  </a:schemeClr>
                </a:solidFill>
                <a:effectLst/>
                <a:latin typeface="Times New Roman" pitchFamily="18" charset="0"/>
                <a:ea typeface="Calibri" pitchFamily="34" charset="0"/>
                <a:cs typeface="Times New Roman" pitchFamily="18" charset="0"/>
              </a:rPr>
              <a:t>Large outbreaks due to Campylobacter are usually associated with poultry , meat &amp; raw milk .    </a:t>
            </a:r>
            <a:endParaRPr kumimoji="0" lang="en-US" sz="3600" b="0" i="0" u="none" strike="noStrike" cap="none" normalizeH="0" baseline="0" dirty="0" smtClean="0">
              <a:ln>
                <a:noFill/>
              </a:ln>
              <a:solidFill>
                <a:schemeClr val="accent3">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accent3">
                  <a:lumMod val="75000"/>
                </a:schemeClr>
              </a:solidFill>
              <a:effectLst/>
              <a:latin typeface="Arial" pitchFamily="34" charset="0"/>
              <a:cs typeface="Arial" pitchFamily="34" charset="0"/>
            </a:endParaRPr>
          </a:p>
        </p:txBody>
      </p:sp>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ell\Desktop\مادة الصحة العامة البيطرية\صور امراض الصحة العامة اعداد د. احمد الشديدي\البروسيلا\1 (2).jpg"/>
          <p:cNvPicPr>
            <a:picLocks noChangeAspect="1" noChangeArrowheads="1"/>
          </p:cNvPicPr>
          <p:nvPr/>
        </p:nvPicPr>
        <p:blipFill>
          <a:blip r:embed="rId2" cstate="print"/>
          <a:srcRect/>
          <a:stretch>
            <a:fillRect/>
          </a:stretch>
        </p:blipFill>
        <p:spPr bwMode="auto">
          <a:xfrm>
            <a:off x="0" y="142900"/>
            <a:ext cx="9144000" cy="6858000"/>
          </a:xfrm>
          <a:prstGeom prst="rect">
            <a:avLst/>
          </a:prstGeom>
          <a:noFill/>
        </p:spPr>
      </p:pic>
    </p:spTree>
  </p:cSld>
  <p:clrMapOvr>
    <a:masterClrMapping/>
  </p:clrMapOvr>
  <p:transition>
    <p:plus/>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
          <p:cNvSpPr>
            <a:spLocks noChangeArrowheads="1"/>
          </p:cNvSpPr>
          <p:nvPr/>
        </p:nvSpPr>
        <p:spPr bwMode="auto">
          <a:xfrm>
            <a:off x="0" y="-260225"/>
            <a:ext cx="9144000" cy="69039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400" b="1" i="0" u="none" strike="noStrike" cap="none" normalizeH="0" baseline="0" dirty="0" smtClean="0">
                <a:ln>
                  <a:noFill/>
                </a:ln>
                <a:solidFill>
                  <a:schemeClr val="tx2">
                    <a:lumMod val="40000"/>
                    <a:lumOff val="60000"/>
                  </a:schemeClr>
                </a:solidFill>
                <a:effectLst/>
                <a:latin typeface="Times New Roman" pitchFamily="18" charset="0"/>
                <a:ea typeface="Calibri" pitchFamily="34" charset="0"/>
                <a:cs typeface="Times New Roman" pitchFamily="18" charset="0"/>
              </a:rPr>
              <a:t>Contamination of milk:</a:t>
            </a:r>
            <a:endParaRPr kumimoji="0" lang="en-US" sz="5400" b="0" i="0" u="none" strike="noStrike" cap="none" normalizeH="0" baseline="0" dirty="0" smtClean="0">
              <a:ln>
                <a:noFill/>
              </a:ln>
              <a:solidFill>
                <a:schemeClr val="tx2">
                  <a:lumMod val="40000"/>
                  <a:lumOff val="6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5400" b="1" i="0" u="none" strike="noStrike" cap="none" normalizeH="0" baseline="0" dirty="0" smtClean="0">
                <a:ln>
                  <a:noFill/>
                </a:ln>
                <a:solidFill>
                  <a:schemeClr val="tx2">
                    <a:lumMod val="40000"/>
                    <a:lumOff val="60000"/>
                  </a:schemeClr>
                </a:solidFill>
                <a:effectLst/>
                <a:latin typeface="Times New Roman" pitchFamily="18" charset="0"/>
                <a:ea typeface="Calibri" pitchFamily="34" charset="0"/>
                <a:cs typeface="Times New Roman" pitchFamily="18" charset="0"/>
              </a:rPr>
              <a:t>Either from udder, affected animal or human, or contamination of milk with </a:t>
            </a:r>
            <a:r>
              <a:rPr kumimoji="0" lang="en-US" sz="5400" b="1" i="0" u="none" strike="noStrike" cap="none" normalizeH="0" baseline="0" smtClean="0">
                <a:ln>
                  <a:noFill/>
                </a:ln>
                <a:solidFill>
                  <a:schemeClr val="tx2">
                    <a:lumMod val="40000"/>
                    <a:lumOff val="60000"/>
                  </a:schemeClr>
                </a:solidFill>
                <a:effectLst/>
                <a:latin typeface="Times New Roman" pitchFamily="18" charset="0"/>
                <a:ea typeface="Calibri" pitchFamily="34" charset="0"/>
                <a:cs typeface="Times New Roman" pitchFamily="18" charset="0"/>
              </a:rPr>
              <a:t>the animals </a:t>
            </a:r>
            <a:r>
              <a:rPr kumimoji="0" lang="en-US" sz="5400" b="1" i="0" u="none" strike="noStrike" cap="none" normalizeH="0" baseline="0" dirty="0" smtClean="0">
                <a:ln>
                  <a:noFill/>
                </a:ln>
                <a:solidFill>
                  <a:schemeClr val="tx2">
                    <a:lumMod val="40000"/>
                    <a:lumOff val="60000"/>
                  </a:schemeClr>
                </a:solidFill>
                <a:effectLst/>
                <a:latin typeface="Times New Roman" pitchFamily="18" charset="0"/>
                <a:ea typeface="Calibri" pitchFamily="34" charset="0"/>
                <a:cs typeface="Times New Roman" pitchFamily="18" charset="0"/>
              </a:rPr>
              <a:t>infectious discharge especially aborted fetuses ,fluids or membranes .</a:t>
            </a:r>
            <a:endParaRPr kumimoji="0" lang="en-US" sz="5400" b="0" i="0" u="none" strike="noStrike" cap="none" normalizeH="0" baseline="0" dirty="0" smtClean="0">
              <a:ln>
                <a:noFill/>
              </a:ln>
              <a:solidFill>
                <a:schemeClr val="tx2">
                  <a:lumMod val="40000"/>
                  <a:lumOff val="6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5400" b="0" i="0" u="none" strike="noStrike" cap="none" normalizeH="0" baseline="0" dirty="0" smtClean="0">
              <a:ln>
                <a:noFill/>
              </a:ln>
              <a:solidFill>
                <a:schemeClr val="tx2">
                  <a:lumMod val="40000"/>
                  <a:lumOff val="60000"/>
                </a:schemeClr>
              </a:solidFill>
              <a:effectLst/>
              <a:latin typeface="Arial" pitchFamily="34" charset="0"/>
              <a:cs typeface="Arial" pitchFamily="34" charset="0"/>
            </a:endParaRPr>
          </a:p>
        </p:txBody>
      </p:sp>
    </p:spTree>
  </p:cSld>
  <p:clrMapOvr>
    <a:masterClrMapping/>
  </p:clrMapOvr>
  <p:transition>
    <p:push dir="u"/>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مادة الصحة العامة البيطرية\صور امراض الصحة العامة اعداد د. احمد الشديدي\الكامبايوليوسس\1 (1).jpg"/>
          <p:cNvPicPr>
            <a:picLocks noChangeAspect="1" noChangeArrowheads="1"/>
          </p:cNvPicPr>
          <p:nvPr/>
        </p:nvPicPr>
        <p:blipFill>
          <a:blip r:embed="rId2" cstate="print"/>
          <a:srcRect/>
          <a:stretch>
            <a:fillRect/>
          </a:stretch>
        </p:blipFill>
        <p:spPr bwMode="auto">
          <a:xfrm>
            <a:off x="2285984" y="428604"/>
            <a:ext cx="4857784" cy="6072230"/>
          </a:xfrm>
          <a:prstGeom prst="rect">
            <a:avLst/>
          </a:prstGeom>
          <a:noFill/>
        </p:spPr>
      </p:pic>
    </p:spTree>
  </p:cSld>
  <p:clrMapOvr>
    <a:masterClrMapping/>
  </p:clrMapOvr>
  <p:transition>
    <p:newsflash/>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مادة الصحة العامة البيطرية\صور امراض الصحة العامة اعداد د. احمد الشديدي\الكامبايوليوسس\1 (2).jpg"/>
          <p:cNvPicPr>
            <a:picLocks noChangeAspect="1" noChangeArrowheads="1"/>
          </p:cNvPicPr>
          <p:nvPr/>
        </p:nvPicPr>
        <p:blipFill>
          <a:blip r:embed="rId2" cstate="print"/>
          <a:srcRect/>
          <a:stretch>
            <a:fillRect/>
          </a:stretch>
        </p:blipFill>
        <p:spPr bwMode="auto">
          <a:xfrm>
            <a:off x="1571604" y="714357"/>
            <a:ext cx="5715039" cy="5000660"/>
          </a:xfrm>
          <a:prstGeom prst="rect">
            <a:avLst/>
          </a:prstGeom>
          <a:noFill/>
        </p:spPr>
      </p:pic>
    </p:spTree>
  </p:cSld>
  <p:clrMapOvr>
    <a:masterClrMapping/>
  </p:clrMapOvr>
  <p:transition>
    <p:newsflash/>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ell\Desktop\مادة الصحة العامة البيطرية\صور امراض الصحة العامة اعداد د. احمد الشديدي\الكامبايوليوسس\1 (3).jpg"/>
          <p:cNvPicPr>
            <a:picLocks noChangeAspect="1" noChangeArrowheads="1"/>
          </p:cNvPicPr>
          <p:nvPr/>
        </p:nvPicPr>
        <p:blipFill>
          <a:blip r:embed="rId2" cstate="print"/>
          <a:srcRect/>
          <a:stretch>
            <a:fillRect/>
          </a:stretch>
        </p:blipFill>
        <p:spPr bwMode="auto">
          <a:xfrm>
            <a:off x="1214414" y="500042"/>
            <a:ext cx="6572296" cy="5715040"/>
          </a:xfrm>
          <a:prstGeom prst="rect">
            <a:avLst/>
          </a:prstGeom>
          <a:noFill/>
        </p:spPr>
      </p:pic>
    </p:spTree>
  </p:cSld>
  <p:clrMapOvr>
    <a:masterClrMapping/>
  </p:clrMapOvr>
  <p:transition>
    <p:push dir="u"/>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Dell\Desktop\مادة الصحة العامة البيطرية\صور امراض الصحة العامة اعداد د. احمد الشديدي\الكامبايوليوسس\1.jpg"/>
          <p:cNvPicPr>
            <a:picLocks noChangeAspect="1" noChangeArrowheads="1"/>
          </p:cNvPicPr>
          <p:nvPr/>
        </p:nvPicPr>
        <p:blipFill>
          <a:blip r:embed="rId2" cstate="print"/>
          <a:srcRect/>
          <a:stretch>
            <a:fillRect/>
          </a:stretch>
        </p:blipFill>
        <p:spPr bwMode="auto">
          <a:xfrm>
            <a:off x="1000100" y="428604"/>
            <a:ext cx="7072362" cy="5786478"/>
          </a:xfrm>
          <a:prstGeom prst="rect">
            <a:avLst/>
          </a:prstGeom>
          <a:noFill/>
        </p:spPr>
      </p:pic>
    </p:spTree>
  </p:cSld>
  <p:clrMapOvr>
    <a:masterClrMapping/>
  </p:clrMapOvr>
  <p:transition>
    <p:cover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ell\Desktop\مادة الصحة العامة البيطرية\صور امراض الصحة العامة اعداد د. احمد الشديدي\الكامبايوليوسس\1 (4).jpg"/>
          <p:cNvPicPr>
            <a:picLocks noChangeAspect="1" noChangeArrowheads="1"/>
          </p:cNvPicPr>
          <p:nvPr/>
        </p:nvPicPr>
        <p:blipFill>
          <a:blip r:embed="rId2" cstate="print"/>
          <a:srcRect/>
          <a:stretch>
            <a:fillRect/>
          </a:stretch>
        </p:blipFill>
        <p:spPr bwMode="auto">
          <a:xfrm>
            <a:off x="2285984" y="642918"/>
            <a:ext cx="5072098" cy="5286412"/>
          </a:xfrm>
          <a:prstGeom prst="rect">
            <a:avLst/>
          </a:prstGeom>
          <a:noFill/>
        </p:spPr>
      </p:pic>
    </p:spTree>
  </p:cSld>
  <p:clrMapOvr>
    <a:masterClrMapping/>
  </p:clrMapOvr>
  <p:transition>
    <p:push dir="d"/>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88894"/>
            <a:ext cx="9144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Listeriosis:</a:t>
            </a:r>
            <a:endParaRPr kumimoji="0" lang="en-US" sz="4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Was primarily of veterinary </a:t>
            </a:r>
            <a:r>
              <a:rPr kumimoji="0" lang="en-US" sz="40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concern.Where</a:t>
            </a:r>
            <a:r>
              <a:rPr kumimoji="0" lang="en-US" sz="4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it was associated with abortion &amp; encephalitis in sheep &amp; cattle( Circling disease).</a:t>
            </a:r>
            <a:endParaRPr kumimoji="0" lang="en-US" sz="4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1026" name="Picture 2" descr="C:\Users\Dell\Desktop\مادة الصحة العامة البيطرية\صور امراض الصحة العامة اعداد د. احمد الشديدي\اللستريا\1 (1).jpg"/>
          <p:cNvPicPr>
            <a:picLocks noChangeAspect="1" noChangeArrowheads="1"/>
          </p:cNvPicPr>
          <p:nvPr/>
        </p:nvPicPr>
        <p:blipFill>
          <a:blip r:embed="rId2" cstate="print"/>
          <a:srcRect/>
          <a:stretch>
            <a:fillRect/>
          </a:stretch>
        </p:blipFill>
        <p:spPr bwMode="auto">
          <a:xfrm>
            <a:off x="571472" y="3071810"/>
            <a:ext cx="7500990" cy="3571900"/>
          </a:xfrm>
          <a:prstGeom prst="rect">
            <a:avLst/>
          </a:prstGeom>
          <a:noFill/>
        </p:spPr>
      </p:pic>
    </p:spTree>
  </p:cSld>
  <p:clrMapOvr>
    <a:masterClrMapping/>
  </p:clrMapOvr>
  <p:transition>
    <p:newsflash/>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مادة الصحة العامة البيطرية\صور امراض الصحة العامة اعداد د. احمد الشديدي\اللستريا\1 (3).jpg"/>
          <p:cNvPicPr>
            <a:picLocks noChangeAspect="1" noChangeArrowheads="1"/>
          </p:cNvPicPr>
          <p:nvPr/>
        </p:nvPicPr>
        <p:blipFill>
          <a:blip r:embed="rId2" cstate="print"/>
          <a:srcRect/>
          <a:stretch>
            <a:fillRect/>
          </a:stretch>
        </p:blipFill>
        <p:spPr bwMode="auto">
          <a:xfrm>
            <a:off x="1357290" y="357166"/>
            <a:ext cx="6429419" cy="5643601"/>
          </a:xfrm>
          <a:prstGeom prst="rect">
            <a:avLst/>
          </a:prstGeom>
          <a:noFill/>
        </p:spPr>
      </p:pic>
    </p:spTree>
  </p:cSld>
  <p:clrMapOvr>
    <a:masterClrMapping/>
  </p:clrMapOvr>
  <p:transition>
    <p:plus/>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ell\Desktop\مادة الصحة العامة البيطرية\صور امراض الصحة العامة اعداد د. احمد الشديدي\اللستريا\1 (2).jpg"/>
          <p:cNvPicPr>
            <a:picLocks noChangeAspect="1" noChangeArrowheads="1"/>
          </p:cNvPicPr>
          <p:nvPr/>
        </p:nvPicPr>
        <p:blipFill>
          <a:blip r:embed="rId2" cstate="print"/>
          <a:srcRect/>
          <a:stretch>
            <a:fillRect/>
          </a:stretch>
        </p:blipFill>
        <p:spPr bwMode="auto">
          <a:xfrm>
            <a:off x="508000" y="1143000"/>
            <a:ext cx="8128000" cy="4572000"/>
          </a:xfrm>
          <a:prstGeom prst="rect">
            <a:avLst/>
          </a:prstGeom>
          <a:noFill/>
        </p:spPr>
      </p:pic>
    </p:spTree>
  </p:cSld>
  <p:clrMapOvr>
    <a:masterClrMapping/>
  </p:clrMapOvr>
  <p:transition>
    <p:cover dir="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73187"/>
            <a:ext cx="9144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0" b="1" i="0" u="none" strike="noStrike" cap="none" normalizeH="0" baseline="0" dirty="0" smtClean="0">
                <a:ln>
                  <a:noFill/>
                </a:ln>
                <a:solidFill>
                  <a:schemeClr val="tx2">
                    <a:lumMod val="60000"/>
                    <a:lumOff val="40000"/>
                  </a:schemeClr>
                </a:solidFill>
                <a:effectLst/>
                <a:latin typeface="Times New Roman" pitchFamily="18" charset="0"/>
                <a:ea typeface="Calibri" pitchFamily="34" charset="0"/>
                <a:cs typeface="Times New Roman" pitchFamily="18" charset="0"/>
              </a:rPr>
              <a:t>Causative agent:</a:t>
            </a:r>
            <a:endParaRPr kumimoji="0" lang="en-US" sz="60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0" b="1" i="0" u="none" strike="noStrike" cap="none" normalizeH="0" baseline="0" dirty="0" err="1" smtClean="0">
                <a:ln>
                  <a:noFill/>
                </a:ln>
                <a:solidFill>
                  <a:schemeClr val="tx2">
                    <a:lumMod val="60000"/>
                    <a:lumOff val="40000"/>
                  </a:schemeClr>
                </a:solidFill>
                <a:effectLst/>
                <a:latin typeface="Times New Roman" pitchFamily="18" charset="0"/>
                <a:ea typeface="Calibri" pitchFamily="34" charset="0"/>
                <a:cs typeface="Times New Roman" pitchFamily="18" charset="0"/>
              </a:rPr>
              <a:t>Listeria</a:t>
            </a:r>
            <a:r>
              <a:rPr kumimoji="0" lang="en-US" sz="6000" b="1" i="0" u="none" strike="noStrike" cap="none" normalizeH="0" baseline="0" dirty="0" smtClean="0">
                <a:ln>
                  <a:noFill/>
                </a:ln>
                <a:solidFill>
                  <a:schemeClr val="tx2">
                    <a:lumMod val="60000"/>
                    <a:lumOff val="40000"/>
                  </a:schemeClr>
                </a:solidFill>
                <a:effectLst/>
                <a:latin typeface="Times New Roman" pitchFamily="18" charset="0"/>
                <a:ea typeface="Calibri" pitchFamily="34" charset="0"/>
                <a:cs typeface="Times New Roman" pitchFamily="18" charset="0"/>
              </a:rPr>
              <a:t> </a:t>
            </a:r>
            <a:r>
              <a:rPr kumimoji="0" lang="en-US" sz="6000" b="1" i="0" u="none" strike="noStrike" cap="none" normalizeH="0" baseline="0" dirty="0" err="1" smtClean="0">
                <a:ln>
                  <a:noFill/>
                </a:ln>
                <a:solidFill>
                  <a:schemeClr val="tx2">
                    <a:lumMod val="60000"/>
                    <a:lumOff val="40000"/>
                  </a:schemeClr>
                </a:solidFill>
                <a:effectLst/>
                <a:latin typeface="Times New Roman" pitchFamily="18" charset="0"/>
                <a:ea typeface="Calibri" pitchFamily="34" charset="0"/>
                <a:cs typeface="Times New Roman" pitchFamily="18" charset="0"/>
              </a:rPr>
              <a:t>monocytogenes</a:t>
            </a:r>
            <a:r>
              <a:rPr kumimoji="0" lang="en-US" sz="6000" b="1" i="0" u="none" strike="noStrike" cap="none" normalizeH="0" baseline="0" dirty="0" smtClean="0">
                <a:ln>
                  <a:noFill/>
                </a:ln>
                <a:solidFill>
                  <a:schemeClr val="tx2">
                    <a:lumMod val="60000"/>
                    <a:lumOff val="40000"/>
                  </a:schemeClr>
                </a:solidFill>
                <a:effectLst/>
                <a:latin typeface="Times New Roman" pitchFamily="18" charset="0"/>
                <a:ea typeface="Calibri" pitchFamily="34" charset="0"/>
                <a:cs typeface="Times New Roman" pitchFamily="18" charset="0"/>
              </a:rPr>
              <a:t>. </a:t>
            </a:r>
            <a:r>
              <a:rPr kumimoji="0" lang="en-US" sz="6000" b="1" i="0" u="none" strike="noStrike" cap="none" normalizeH="0" baseline="0" dirty="0" err="1" smtClean="0">
                <a:ln>
                  <a:noFill/>
                </a:ln>
                <a:solidFill>
                  <a:schemeClr val="tx2">
                    <a:lumMod val="60000"/>
                    <a:lumOff val="40000"/>
                  </a:schemeClr>
                </a:solidFill>
                <a:effectLst/>
                <a:latin typeface="Times New Roman" pitchFamily="18" charset="0"/>
                <a:ea typeface="Calibri" pitchFamily="34" charset="0"/>
                <a:cs typeface="Times New Roman" pitchFamily="18" charset="0"/>
              </a:rPr>
              <a:t>G+ve,pleomorphic</a:t>
            </a:r>
            <a:r>
              <a:rPr kumimoji="0" lang="en-US" sz="6000" b="1" i="0" u="none" strike="noStrike" cap="none" normalizeH="0" baseline="0" dirty="0" smtClean="0">
                <a:ln>
                  <a:noFill/>
                </a:ln>
                <a:solidFill>
                  <a:schemeClr val="tx2">
                    <a:lumMod val="60000"/>
                    <a:lumOff val="40000"/>
                  </a:schemeClr>
                </a:solidFill>
                <a:effectLst/>
                <a:latin typeface="Times New Roman" pitchFamily="18" charset="0"/>
                <a:ea typeface="Calibri" pitchFamily="34" charset="0"/>
                <a:cs typeface="Times New Roman" pitchFamily="18" charset="0"/>
              </a:rPr>
              <a:t> rod , resist </a:t>
            </a:r>
            <a:r>
              <a:rPr kumimoji="0" lang="en-US" sz="6000" b="1" i="0" u="none" strike="noStrike" cap="none" normalizeH="0" baseline="0" dirty="0" err="1" smtClean="0">
                <a:ln>
                  <a:noFill/>
                </a:ln>
                <a:solidFill>
                  <a:schemeClr val="tx2">
                    <a:lumMod val="60000"/>
                    <a:lumOff val="40000"/>
                  </a:schemeClr>
                </a:solidFill>
                <a:effectLst/>
                <a:latin typeface="Times New Roman" pitchFamily="18" charset="0"/>
                <a:ea typeface="Calibri" pitchFamily="34" charset="0"/>
                <a:cs typeface="Times New Roman" pitchFamily="18" charset="0"/>
              </a:rPr>
              <a:t>heat,salt</a:t>
            </a:r>
            <a:r>
              <a:rPr kumimoji="0" lang="en-US" sz="6000" b="1" i="0" u="none" strike="noStrike" cap="none" normalizeH="0" baseline="0" dirty="0" smtClean="0">
                <a:ln>
                  <a:noFill/>
                </a:ln>
                <a:solidFill>
                  <a:schemeClr val="tx2">
                    <a:lumMod val="60000"/>
                    <a:lumOff val="40000"/>
                  </a:schemeClr>
                </a:solidFill>
                <a:effectLst/>
                <a:latin typeface="Times New Roman" pitchFamily="18" charset="0"/>
                <a:ea typeface="Calibri" pitchFamily="34" charset="0"/>
                <a:cs typeface="Times New Roman" pitchFamily="18" charset="0"/>
              </a:rPr>
              <a:t> ,</a:t>
            </a:r>
            <a:r>
              <a:rPr kumimoji="0" lang="en-US" sz="6000" b="1" i="0" u="none" strike="noStrike" cap="none" normalizeH="0" baseline="0" dirty="0" err="1" smtClean="0">
                <a:ln>
                  <a:noFill/>
                </a:ln>
                <a:solidFill>
                  <a:schemeClr val="tx2">
                    <a:lumMod val="60000"/>
                    <a:lumOff val="40000"/>
                  </a:schemeClr>
                </a:solidFill>
                <a:effectLst/>
                <a:latin typeface="Times New Roman" pitchFamily="18" charset="0"/>
                <a:ea typeface="Calibri" pitchFamily="34" charset="0"/>
                <a:cs typeface="Times New Roman" pitchFamily="18" charset="0"/>
              </a:rPr>
              <a:t>nitrite&amp;acidity.They</a:t>
            </a:r>
            <a:r>
              <a:rPr kumimoji="0" lang="en-US" sz="6000" b="1" i="0" u="none" strike="noStrike" cap="none" normalizeH="0" baseline="0" dirty="0" smtClean="0">
                <a:ln>
                  <a:noFill/>
                </a:ln>
                <a:solidFill>
                  <a:schemeClr val="tx2">
                    <a:lumMod val="60000"/>
                    <a:lumOff val="40000"/>
                  </a:schemeClr>
                </a:solidFill>
                <a:effectLst/>
                <a:latin typeface="Times New Roman" pitchFamily="18" charset="0"/>
                <a:ea typeface="Calibri" pitchFamily="34" charset="0"/>
                <a:cs typeface="Times New Roman" pitchFamily="18" charset="0"/>
              </a:rPr>
              <a:t> survive &amp;grow at low temperatures.</a:t>
            </a:r>
            <a:endParaRPr kumimoji="0" lang="en-US" sz="60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p:txBody>
      </p:sp>
    </p:spTree>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ell\Desktop\مادة الصحة العامة البيطرية\صور امراض الصحة العامة اعداد د. احمد الشديدي\البروسيلا\1 (3).jpg"/>
          <p:cNvPicPr>
            <a:picLocks noChangeAspect="1" noChangeArrowheads="1"/>
          </p:cNvPicPr>
          <p:nvPr/>
        </p:nvPicPr>
        <p:blipFill>
          <a:blip r:embed="rId2" cstate="print"/>
          <a:srcRect/>
          <a:stretch>
            <a:fillRect/>
          </a:stretch>
        </p:blipFill>
        <p:spPr bwMode="auto">
          <a:xfrm>
            <a:off x="214282" y="214290"/>
            <a:ext cx="8358246" cy="6215105"/>
          </a:xfrm>
          <a:prstGeom prst="rect">
            <a:avLst/>
          </a:prstGeom>
          <a:noFill/>
        </p:spPr>
      </p:pic>
    </p:spTree>
  </p:cSld>
  <p:clrMapOvr>
    <a:masterClrMapping/>
  </p:clrMapOvr>
  <p:transition>
    <p:checker dir="vert"/>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مادة الصحة العامة البيطرية\صور امراض الصحة العامة اعداد د. احمد الشديدي\اللستريا\1 (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plus/>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1"/>
          <p:cNvSpPr>
            <a:spLocks noChangeArrowheads="1"/>
          </p:cNvSpPr>
          <p:nvPr/>
        </p:nvSpPr>
        <p:spPr bwMode="auto">
          <a:xfrm>
            <a:off x="0" y="-55192"/>
            <a:ext cx="91440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accent3">
                    <a:lumMod val="75000"/>
                  </a:schemeClr>
                </a:solidFill>
                <a:effectLst/>
                <a:latin typeface="Times New Roman" pitchFamily="18" charset="0"/>
                <a:ea typeface="Calibri" pitchFamily="34" charset="0"/>
                <a:cs typeface="Times New Roman" pitchFamily="18" charset="0"/>
              </a:rPr>
              <a:t>Disease in man:</a:t>
            </a:r>
            <a:endParaRPr kumimoji="0" lang="en-US" sz="4400" b="0" i="0" u="none" strike="noStrike" cap="none" normalizeH="0" baseline="0" dirty="0" smtClean="0">
              <a:ln>
                <a:noFill/>
              </a:ln>
              <a:solidFill>
                <a:schemeClr val="accent3">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accent3">
                    <a:lumMod val="75000"/>
                  </a:schemeClr>
                </a:solidFill>
                <a:effectLst/>
                <a:latin typeface="Times New Roman" pitchFamily="18" charset="0"/>
                <a:ea typeface="Calibri" pitchFamily="34" charset="0"/>
                <a:cs typeface="Times New Roman" pitchFamily="18" charset="0"/>
              </a:rPr>
              <a:t>Primarily affects pregnant woman, newborn infant.</a:t>
            </a:r>
            <a:endParaRPr kumimoji="0" lang="en-US" sz="4400" b="0" i="0" u="none" strike="noStrike" cap="none" normalizeH="0" baseline="0" dirty="0" smtClean="0">
              <a:ln>
                <a:noFill/>
              </a:ln>
              <a:solidFill>
                <a:schemeClr val="accent3">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accent3">
                    <a:lumMod val="75000"/>
                  </a:schemeClr>
                </a:solidFill>
                <a:effectLst/>
                <a:latin typeface="Times New Roman" pitchFamily="18" charset="0"/>
                <a:ea typeface="Calibri" pitchFamily="34" charset="0"/>
                <a:cs typeface="Times New Roman" pitchFamily="18" charset="0"/>
              </a:rPr>
              <a:t>Outbreaks have been reported associated with ingestion&amp; </a:t>
            </a:r>
            <a:r>
              <a:rPr kumimoji="0" lang="en-US" sz="4400" b="1" i="0" u="none" strike="noStrike" cap="none" normalizeH="0" baseline="0" smtClean="0">
                <a:ln>
                  <a:noFill/>
                </a:ln>
                <a:solidFill>
                  <a:schemeClr val="accent3">
                    <a:lumMod val="75000"/>
                  </a:schemeClr>
                </a:solidFill>
                <a:effectLst/>
                <a:latin typeface="Times New Roman" pitchFamily="18" charset="0"/>
                <a:ea typeface="Calibri" pitchFamily="34" charset="0"/>
                <a:cs typeface="Times New Roman" pitchFamily="18" charset="0"/>
              </a:rPr>
              <a:t>most recent(last) </a:t>
            </a:r>
            <a:r>
              <a:rPr kumimoji="0" lang="en-US" sz="4400" b="1" i="0" u="none" strike="noStrike" cap="none" normalizeH="0" baseline="0" dirty="0" smtClean="0">
                <a:ln>
                  <a:noFill/>
                </a:ln>
                <a:solidFill>
                  <a:schemeClr val="accent3">
                    <a:lumMod val="75000"/>
                  </a:schemeClr>
                </a:solidFill>
                <a:effectLst/>
                <a:latin typeface="Times New Roman" pitchFamily="18" charset="0"/>
                <a:ea typeface="Calibri" pitchFamily="34" charset="0"/>
                <a:cs typeface="Times New Roman" pitchFamily="18" charset="0"/>
              </a:rPr>
              <a:t>cases have involved raw </a:t>
            </a:r>
            <a:r>
              <a:rPr kumimoji="0" lang="en-US" sz="4400" b="1" i="0" u="none" strike="noStrike" cap="none" normalizeH="0" baseline="0" dirty="0" err="1" smtClean="0">
                <a:ln>
                  <a:noFill/>
                </a:ln>
                <a:solidFill>
                  <a:schemeClr val="accent3">
                    <a:lumMod val="75000"/>
                  </a:schemeClr>
                </a:solidFill>
                <a:effectLst/>
                <a:latin typeface="Times New Roman" pitchFamily="18" charset="0"/>
                <a:ea typeface="Calibri" pitchFamily="34" charset="0"/>
                <a:cs typeface="Times New Roman" pitchFamily="18" charset="0"/>
              </a:rPr>
              <a:t>milk,cheeses</a:t>
            </a:r>
            <a:r>
              <a:rPr kumimoji="0" lang="en-US" sz="4400" b="1" i="0" u="none" strike="noStrike" cap="none" normalizeH="0" baseline="0" dirty="0" smtClean="0">
                <a:ln>
                  <a:noFill/>
                </a:ln>
                <a:solidFill>
                  <a:schemeClr val="accent3">
                    <a:lumMod val="75000"/>
                  </a:schemeClr>
                </a:solidFill>
                <a:effectLst/>
                <a:latin typeface="Times New Roman" pitchFamily="18" charset="0"/>
                <a:ea typeface="Calibri" pitchFamily="34" charset="0"/>
                <a:cs typeface="Times New Roman" pitchFamily="18" charset="0"/>
              </a:rPr>
              <a:t> made with raw milk &amp; milk contaminated post—pasteurization.</a:t>
            </a:r>
            <a:endParaRPr kumimoji="0" lang="en-US" sz="4400" b="0" i="0" u="none" strike="noStrike" cap="none" normalizeH="0" baseline="0" dirty="0" smtClean="0">
              <a:ln>
                <a:noFill/>
              </a:ln>
              <a:solidFill>
                <a:schemeClr val="accent3">
                  <a:lumMod val="75000"/>
                </a:schemeClr>
              </a:solidFill>
              <a:effectLst/>
              <a:latin typeface="Arial" pitchFamily="34" charset="0"/>
              <a:cs typeface="Arial" pitchFamily="34" charset="0"/>
            </a:endParaRPr>
          </a:p>
        </p:txBody>
      </p:sp>
    </p:spTree>
  </p:cSld>
  <p:clrMapOvr>
    <a:masterClrMapping/>
  </p:clrMapOvr>
  <p:transition>
    <p:cover dir="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مادة الصحة العامة البيطرية\صور امراض الصحة العامة اعداد د. احمد الشديدي\اللستريا\1.jpg"/>
          <p:cNvPicPr>
            <a:picLocks noChangeAspect="1" noChangeArrowheads="1"/>
          </p:cNvPicPr>
          <p:nvPr/>
        </p:nvPicPr>
        <p:blipFill>
          <a:blip r:embed="rId2" cstate="print"/>
          <a:srcRect/>
          <a:stretch>
            <a:fillRect/>
          </a:stretch>
        </p:blipFill>
        <p:spPr bwMode="auto">
          <a:xfrm>
            <a:off x="857224" y="0"/>
            <a:ext cx="6667500" cy="8501098"/>
          </a:xfrm>
          <a:prstGeom prst="rect">
            <a:avLst/>
          </a:prstGeom>
          <a:noFill/>
        </p:spPr>
      </p:pic>
    </p:spTree>
  </p:cSld>
  <p:clrMapOvr>
    <a:masterClrMapping/>
  </p:clrMapOvr>
  <p:transition>
    <p:wheel spokes="8"/>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1"/>
          <p:cNvSpPr>
            <a:spLocks noChangeArrowheads="1"/>
          </p:cNvSpPr>
          <p:nvPr/>
        </p:nvSpPr>
        <p:spPr bwMode="auto">
          <a:xfrm>
            <a:off x="0" y="-269712"/>
            <a:ext cx="9144000" cy="69848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8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Listeriosis may occur as mild </a:t>
            </a:r>
            <a:r>
              <a:rPr kumimoji="0" lang="en-US" sz="4800" b="1" i="0" u="none" strike="noStrike" cap="none" normalizeH="0" baseline="0" dirty="0" err="1" smtClean="0">
                <a:ln>
                  <a:noFill/>
                </a:ln>
                <a:solidFill>
                  <a:schemeClr val="accent6">
                    <a:lumMod val="75000"/>
                  </a:schemeClr>
                </a:solidFill>
                <a:effectLst/>
                <a:latin typeface="Times New Roman" pitchFamily="18" charset="0"/>
                <a:ea typeface="Calibri" pitchFamily="34" charset="0"/>
                <a:cs typeface="Times New Roman" pitchFamily="18" charset="0"/>
              </a:rPr>
              <a:t>illnesswith</a:t>
            </a:r>
            <a:r>
              <a:rPr kumimoji="0" lang="en-US" sz="48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 such symptoms as (fever, headache, nausea &amp; vomiting).</a:t>
            </a:r>
            <a:endParaRPr kumimoji="0" lang="en-US" sz="4800" b="0" i="0" u="none" strike="noStrike" cap="none" normalizeH="0" baseline="0" dirty="0" smtClean="0">
              <a:ln>
                <a:noFill/>
              </a:ln>
              <a:solidFill>
                <a:schemeClr val="accent6">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8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Among pregnant woman ,infection may affect the fetus resulting in abortion of still birth .If born alive, the infant may develop meningitis.</a:t>
            </a:r>
            <a:endParaRPr kumimoji="0" lang="en-US" sz="4800" b="0" i="0" u="none" strike="noStrike" cap="none" normalizeH="0" baseline="0" dirty="0" smtClean="0">
              <a:ln>
                <a:noFill/>
              </a:ln>
              <a:solidFill>
                <a:schemeClr val="accent6">
                  <a:lumMod val="75000"/>
                </a:schemeClr>
              </a:solidFill>
              <a:effectLst/>
              <a:latin typeface="Arial" pitchFamily="34" charset="0"/>
              <a:cs typeface="Arial" pitchFamily="34" charset="0"/>
            </a:endParaRPr>
          </a:p>
        </p:txBody>
      </p:sp>
    </p:spTree>
  </p:cSld>
  <p:clrMapOvr>
    <a:masterClrMapping/>
  </p:clrMapOvr>
  <p:transition>
    <p:pull dir="lu"/>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1"/>
          <p:cNvSpPr>
            <a:spLocks noChangeArrowheads="1"/>
          </p:cNvSpPr>
          <p:nvPr/>
        </p:nvSpPr>
        <p:spPr bwMode="auto">
          <a:xfrm>
            <a:off x="0" y="-194782"/>
            <a:ext cx="91440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0" b="1"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Contamination of milk:</a:t>
            </a:r>
            <a:endParaRPr kumimoji="0" lang="en-US" sz="6000" b="0" i="0" u="none" strike="noStrike" cap="none" normalizeH="0" baseline="0" dirty="0" smtClean="0">
              <a:ln>
                <a:noFill/>
              </a:ln>
              <a:solidFill>
                <a:schemeClr val="tx2">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800" b="1"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1-Infected animal(shed </a:t>
            </a:r>
            <a:r>
              <a:rPr kumimoji="0" lang="en-US" sz="4800" b="1"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m.o</a:t>
            </a:r>
            <a:r>
              <a:rPr kumimoji="0" lang="en-US" sz="4800" b="1"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in milk).</a:t>
            </a:r>
            <a:endParaRPr kumimoji="0" lang="en-US" sz="4800" b="0" i="0" u="none" strike="noStrike" cap="none" normalizeH="0" baseline="0" dirty="0" smtClean="0">
              <a:ln>
                <a:noFill/>
              </a:ln>
              <a:solidFill>
                <a:schemeClr val="tx2">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800" b="1"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2-Infected human.</a:t>
            </a:r>
            <a:endParaRPr kumimoji="0" lang="en-US" sz="4800" b="0" i="0" u="none" strike="noStrike" cap="none" normalizeH="0" baseline="0" dirty="0" smtClean="0">
              <a:ln>
                <a:noFill/>
              </a:ln>
              <a:solidFill>
                <a:schemeClr val="tx2">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800" b="1"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3-Anamil discharge especially(aborted fetuses, fluid or </a:t>
            </a:r>
            <a:r>
              <a:rPr kumimoji="0" lang="en-US" sz="4800" b="1"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membrans</a:t>
            </a:r>
            <a:r>
              <a:rPr kumimoji="0" lang="en-US" sz="4800" b="1"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a:t>
            </a:r>
            <a:endParaRPr kumimoji="0" lang="en-US" sz="4800" b="0" i="0" u="none" strike="noStrike" cap="none" normalizeH="0" baseline="0" dirty="0" smtClean="0">
              <a:ln>
                <a:noFill/>
              </a:ln>
              <a:solidFill>
                <a:schemeClr val="tx2">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dirty="0" smtClean="0">
              <a:ln>
                <a:noFill/>
              </a:ln>
              <a:solidFill>
                <a:schemeClr val="tx2">
                  <a:lumMod val="75000"/>
                </a:schemeClr>
              </a:solidFill>
              <a:effectLst/>
              <a:latin typeface="Arial" pitchFamily="34" charset="0"/>
              <a:cs typeface="Arial" pitchFamily="34" charset="0"/>
            </a:endParaRPr>
          </a:p>
        </p:txBody>
      </p:sp>
    </p:spTree>
  </p:cSld>
  <p:clrMapOvr>
    <a:masterClrMapping/>
  </p:clrMapOvr>
  <p:transition>
    <p:cover dir="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ell\Desktop\مادة الصحة العامة البيطرية\صور امراض الصحة العامة اعداد د. احمد الشديدي\اللستريا\1 (4).jpg"/>
          <p:cNvPicPr>
            <a:picLocks noChangeAspect="1" noChangeArrowheads="1"/>
          </p:cNvPicPr>
          <p:nvPr/>
        </p:nvPicPr>
        <p:blipFill>
          <a:blip r:embed="rId2" cstate="print"/>
          <a:srcRect/>
          <a:stretch>
            <a:fillRect/>
          </a:stretch>
        </p:blipFill>
        <p:spPr bwMode="auto">
          <a:xfrm>
            <a:off x="1000101" y="214290"/>
            <a:ext cx="7143800" cy="6429420"/>
          </a:xfrm>
          <a:prstGeom prst="rect">
            <a:avLst/>
          </a:prstGeom>
          <a:noFill/>
        </p:spPr>
      </p:pic>
    </p:spTree>
  </p:cSld>
  <p:clrMapOvr>
    <a:masterClrMapping/>
  </p:clrMapOvr>
  <p:transition>
    <p:cover dir="u"/>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ell\Desktop\مادة الصحة العامة البيطرية\صور امراض الصحة العامة اعداد د. احمد الشديدي\اللستريا\1 (5).jpg"/>
          <p:cNvPicPr>
            <a:picLocks noChangeAspect="1" noChangeArrowheads="1"/>
          </p:cNvPicPr>
          <p:nvPr/>
        </p:nvPicPr>
        <p:blipFill>
          <a:blip r:embed="rId2" cstate="print"/>
          <a:srcRect/>
          <a:stretch>
            <a:fillRect/>
          </a:stretch>
        </p:blipFill>
        <p:spPr bwMode="auto">
          <a:xfrm>
            <a:off x="1357290" y="642918"/>
            <a:ext cx="6286544" cy="5786478"/>
          </a:xfrm>
          <a:prstGeom prst="rect">
            <a:avLst/>
          </a:prstGeom>
          <a:noFill/>
        </p:spPr>
      </p:pic>
    </p:spTree>
  </p:cSld>
  <p:clrMapOvr>
    <a:masterClrMapping/>
  </p:clrMapOvr>
  <p:transition>
    <p:cover dir="d"/>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55609"/>
            <a:ext cx="9144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Yersinosis</a:t>
            </a:r>
            <a:r>
              <a:rPr kumimoji="0" lang="en-US" sz="6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endParaRPr kumimoji="0" lang="en-US" sz="6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Causative agent:</a:t>
            </a:r>
            <a:endParaRPr kumimoji="0" lang="en-US" sz="6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Yersinia</a:t>
            </a:r>
            <a:r>
              <a:rPr kumimoji="0" lang="en-US" sz="6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60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pseudotuberculosis</a:t>
            </a:r>
            <a:r>
              <a:rPr kumimoji="0" lang="en-US" sz="6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 </a:t>
            </a:r>
            <a:r>
              <a:rPr kumimoji="0" lang="en-US" sz="60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Y.enterocolitica</a:t>
            </a:r>
            <a:endParaRPr kumimoji="0" lang="en-US" sz="6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G (-</a:t>
            </a:r>
            <a:r>
              <a:rPr kumimoji="0" lang="en-US" sz="60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ve</a:t>
            </a:r>
            <a:r>
              <a:rPr kumimoji="0" lang="en-US" sz="6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),non-spore forming rods .</a:t>
            </a:r>
            <a:endParaRPr kumimoji="0" lang="en-US" sz="60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ransition>
    <p:newsflash/>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513595"/>
            <a:ext cx="91440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tx2">
                    <a:lumMod val="60000"/>
                    <a:lumOff val="40000"/>
                  </a:schemeClr>
                </a:solidFill>
                <a:effectLst/>
                <a:latin typeface="Times New Roman" pitchFamily="18" charset="0"/>
                <a:ea typeface="Calibri" pitchFamily="34" charset="0"/>
                <a:cs typeface="Times New Roman" pitchFamily="18" charset="0"/>
              </a:rPr>
              <a:t>Disease in man:</a:t>
            </a:r>
            <a:endParaRPr kumimoji="0" lang="en-US" sz="44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tx2">
                    <a:lumMod val="60000"/>
                    <a:lumOff val="40000"/>
                  </a:schemeClr>
                </a:solidFill>
                <a:effectLst/>
                <a:latin typeface="Times New Roman" pitchFamily="18" charset="0"/>
                <a:ea typeface="Calibri" pitchFamily="34" charset="0"/>
                <a:cs typeface="Times New Roman" pitchFamily="18" charset="0"/>
              </a:rPr>
              <a:t>Gastroenteritis is the most common symptom, acute watery diarrhea, mesenteric lymphadenitis </a:t>
            </a:r>
            <a:r>
              <a:rPr kumimoji="0" lang="en-US" sz="4400" b="1" i="0" u="none" strike="noStrike" cap="none" normalizeH="0" baseline="0" dirty="0" err="1" smtClean="0">
                <a:ln>
                  <a:noFill/>
                </a:ln>
                <a:solidFill>
                  <a:schemeClr val="tx2">
                    <a:lumMod val="60000"/>
                    <a:lumOff val="40000"/>
                  </a:schemeClr>
                </a:solidFill>
                <a:effectLst/>
                <a:latin typeface="Times New Roman" pitchFamily="18" charset="0"/>
                <a:ea typeface="Calibri" pitchFamily="34" charset="0"/>
                <a:cs typeface="Times New Roman" pitchFamily="18" charset="0"/>
              </a:rPr>
              <a:t>whichcan</a:t>
            </a:r>
            <a:r>
              <a:rPr kumimoji="0" lang="en-US" sz="4400" b="1" i="0" u="none" strike="noStrike" cap="none" normalizeH="0" baseline="0" dirty="0" smtClean="0">
                <a:ln>
                  <a:noFill/>
                </a:ln>
                <a:solidFill>
                  <a:schemeClr val="tx2">
                    <a:lumMod val="60000"/>
                    <a:lumOff val="40000"/>
                  </a:schemeClr>
                </a:solidFill>
                <a:effectLst/>
                <a:latin typeface="Times New Roman" pitchFamily="18" charset="0"/>
                <a:ea typeface="Calibri" pitchFamily="34" charset="0"/>
                <a:cs typeface="Times New Roman" pitchFamily="18" charset="0"/>
              </a:rPr>
              <a:t>    be confused   with appendicitis,   fever     ,headache,</a:t>
            </a:r>
            <a:endParaRPr kumimoji="0" lang="en-US" sz="44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err="1" smtClean="0">
                <a:ln>
                  <a:noFill/>
                </a:ln>
                <a:solidFill>
                  <a:schemeClr val="tx2">
                    <a:lumMod val="60000"/>
                    <a:lumOff val="40000"/>
                  </a:schemeClr>
                </a:solidFill>
                <a:effectLst/>
                <a:latin typeface="Times New Roman" pitchFamily="18" charset="0"/>
                <a:ea typeface="Calibri" pitchFamily="34" charset="0"/>
                <a:cs typeface="Times New Roman" pitchFamily="18" charset="0"/>
              </a:rPr>
              <a:t>pharyngitis</a:t>
            </a:r>
            <a:r>
              <a:rPr kumimoji="0" lang="en-US" sz="4400" b="1" i="0" u="none" strike="noStrike" cap="none" normalizeH="0" baseline="0" dirty="0" smtClean="0">
                <a:ln>
                  <a:noFill/>
                </a:ln>
                <a:solidFill>
                  <a:schemeClr val="tx2">
                    <a:lumMod val="60000"/>
                    <a:lumOff val="40000"/>
                  </a:schemeClr>
                </a:solidFill>
                <a:effectLst/>
                <a:latin typeface="Times New Roman" pitchFamily="18" charset="0"/>
                <a:ea typeface="Calibri" pitchFamily="34" charset="0"/>
                <a:cs typeface="Times New Roman" pitchFamily="18" charset="0"/>
              </a:rPr>
              <a:t>, anorexia &amp; vomiting .</a:t>
            </a:r>
            <a:endParaRPr kumimoji="0" lang="en-US" sz="44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p:txBody>
      </p:sp>
    </p:spTree>
  </p:cSld>
  <p:clrMapOvr>
    <a:masterClrMapping/>
  </p:clrMapOvr>
  <p:transition>
    <p:plus/>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1"/>
          <p:cNvSpPr>
            <a:spLocks noChangeArrowheads="1"/>
          </p:cNvSpPr>
          <p:nvPr/>
        </p:nvSpPr>
        <p:spPr bwMode="auto">
          <a:xfrm>
            <a:off x="0" y="17516"/>
            <a:ext cx="9144000" cy="61261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400" b="1" i="0" u="none" strike="noStrike" cap="none" normalizeH="0" baseline="0" dirty="0" smtClean="0">
                <a:ln>
                  <a:noFill/>
                </a:ln>
                <a:solidFill>
                  <a:schemeClr val="accent3">
                    <a:lumMod val="75000"/>
                  </a:schemeClr>
                </a:solidFill>
                <a:effectLst/>
                <a:latin typeface="Times New Roman" pitchFamily="18" charset="0"/>
                <a:ea typeface="Calibri" pitchFamily="34" charset="0"/>
                <a:cs typeface="Times New Roman" pitchFamily="18" charset="0"/>
              </a:rPr>
              <a:t>Contamination of milk:</a:t>
            </a:r>
            <a:endParaRPr kumimoji="0" lang="en-US" sz="5400" b="0" i="0" u="none" strike="noStrike" cap="none" normalizeH="0" baseline="0" dirty="0" smtClean="0">
              <a:ln>
                <a:noFill/>
              </a:ln>
              <a:solidFill>
                <a:schemeClr val="accent3">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5400" b="1" i="0" u="none" strike="noStrike" cap="none" normalizeH="0" baseline="0" dirty="0" smtClean="0">
                <a:ln>
                  <a:noFill/>
                </a:ln>
                <a:solidFill>
                  <a:schemeClr val="accent3">
                    <a:lumMod val="75000"/>
                  </a:schemeClr>
                </a:solidFill>
                <a:effectLst/>
                <a:latin typeface="Times New Roman" pitchFamily="18" charset="0"/>
                <a:ea typeface="Calibri" pitchFamily="34" charset="0"/>
                <a:cs typeface="Times New Roman" pitchFamily="18" charset="0"/>
              </a:rPr>
              <a:t>Direct or indirect contamination with contaminated fecal of man or animal&amp; from uterine discharge in case of abortion .</a:t>
            </a:r>
            <a:endParaRPr kumimoji="0" lang="en-US" sz="5400" b="0" i="0" u="none" strike="noStrike" cap="none" normalizeH="0" baseline="0" dirty="0" smtClean="0">
              <a:ln>
                <a:noFill/>
              </a:ln>
              <a:solidFill>
                <a:schemeClr val="accent3">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5400" b="0" i="0" u="none" strike="noStrike" cap="none" normalizeH="0" baseline="0" dirty="0" smtClean="0">
              <a:ln>
                <a:noFill/>
              </a:ln>
              <a:solidFill>
                <a:schemeClr val="accent3">
                  <a:lumMod val="75000"/>
                </a:schemeClr>
              </a:solidFill>
              <a:effectLst/>
              <a:latin typeface="Arial" pitchFamily="34" charset="0"/>
              <a:cs typeface="Arial" pitchFamily="34" charset="0"/>
            </a:endParaRPr>
          </a:p>
        </p:txBody>
      </p:sp>
    </p:spTree>
  </p:cSld>
  <p:clrMapOvr>
    <a:masterClrMapping/>
  </p:clrMapOvr>
  <p:transition>
    <p:newsflash/>
  </p:transition>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1945</TotalTime>
  <Words>4620</Words>
  <Application>Microsoft Office PowerPoint</Application>
  <PresentationFormat>عرض على الشاشة (3:4)‏</PresentationFormat>
  <Paragraphs>296</Paragraphs>
  <Slides>199</Slides>
  <Notes>4</Notes>
  <HiddenSlides>0</HiddenSlides>
  <MMClips>0</MMClips>
  <ScaleCrop>false</ScaleCrop>
  <HeadingPairs>
    <vt:vector size="4" baseType="variant">
      <vt:variant>
        <vt:lpstr>سمة</vt:lpstr>
      </vt:variant>
      <vt:variant>
        <vt:i4>1</vt:i4>
      </vt:variant>
      <vt:variant>
        <vt:lpstr>عناوين الشرائح</vt:lpstr>
      </vt:variant>
      <vt:variant>
        <vt:i4>199</vt:i4>
      </vt:variant>
    </vt:vector>
  </HeadingPairs>
  <TitlesOfParts>
    <vt:vector size="200"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lpstr>الشريحة 43</vt:lpstr>
      <vt:lpstr>الشريحة 44</vt:lpstr>
      <vt:lpstr>الشريحة 45</vt:lpstr>
      <vt:lpstr>الشريحة 46</vt:lpstr>
      <vt:lpstr>الشريحة 47</vt:lpstr>
      <vt:lpstr>الشريحة 48</vt:lpstr>
      <vt:lpstr>الشريحة 49</vt:lpstr>
      <vt:lpstr>الشريحة 50</vt:lpstr>
      <vt:lpstr>الشريحة 51</vt:lpstr>
      <vt:lpstr>الشريحة 52</vt:lpstr>
      <vt:lpstr>الشريحة 53</vt:lpstr>
      <vt:lpstr>الشريحة 54</vt:lpstr>
      <vt:lpstr>الشريحة 55</vt:lpstr>
      <vt:lpstr>الشريحة 56</vt:lpstr>
      <vt:lpstr>الشريحة 57</vt:lpstr>
      <vt:lpstr>الشريحة 58</vt:lpstr>
      <vt:lpstr>الشريحة 59</vt:lpstr>
      <vt:lpstr>الشريحة 60</vt:lpstr>
      <vt:lpstr>الشريحة 61</vt:lpstr>
      <vt:lpstr>الشريحة 62</vt:lpstr>
      <vt:lpstr>الشريحة 63</vt:lpstr>
      <vt:lpstr>الشريحة 64</vt:lpstr>
      <vt:lpstr>الشريحة 65</vt:lpstr>
      <vt:lpstr>الشريحة 66</vt:lpstr>
      <vt:lpstr>الشريحة 67</vt:lpstr>
      <vt:lpstr>الشريحة 68</vt:lpstr>
      <vt:lpstr>الشريحة 69</vt:lpstr>
      <vt:lpstr>الشريحة 70</vt:lpstr>
      <vt:lpstr>الشريحة 71</vt:lpstr>
      <vt:lpstr>الشريحة 72</vt:lpstr>
      <vt:lpstr>الشريحة 73</vt:lpstr>
      <vt:lpstr>الشريحة 74</vt:lpstr>
      <vt:lpstr>الشريحة 75</vt:lpstr>
      <vt:lpstr>الشريحة 76</vt:lpstr>
      <vt:lpstr>الشريحة 77</vt:lpstr>
      <vt:lpstr>الشريحة 78</vt:lpstr>
      <vt:lpstr>الشريحة 79</vt:lpstr>
      <vt:lpstr>الشريحة 80</vt:lpstr>
      <vt:lpstr>الشريحة 81</vt:lpstr>
      <vt:lpstr>الشريحة 82</vt:lpstr>
      <vt:lpstr>الشريحة 83</vt:lpstr>
      <vt:lpstr>الشريحة 84</vt:lpstr>
      <vt:lpstr>الشريحة 85</vt:lpstr>
      <vt:lpstr>الشريحة 86</vt:lpstr>
      <vt:lpstr>الشريحة 87</vt:lpstr>
      <vt:lpstr>الشريحة 88</vt:lpstr>
      <vt:lpstr>الشريحة 89</vt:lpstr>
      <vt:lpstr>الشريحة 90</vt:lpstr>
      <vt:lpstr>الشريحة 91</vt:lpstr>
      <vt:lpstr>الشريحة 92</vt:lpstr>
      <vt:lpstr>الشريحة 93</vt:lpstr>
      <vt:lpstr>الشريحة 94</vt:lpstr>
      <vt:lpstr>الشريحة 95</vt:lpstr>
      <vt:lpstr>الشريحة 96</vt:lpstr>
      <vt:lpstr>الشريحة 97</vt:lpstr>
      <vt:lpstr>الشريحة 98</vt:lpstr>
      <vt:lpstr>الشريحة 99</vt:lpstr>
      <vt:lpstr>الشريحة 100</vt:lpstr>
      <vt:lpstr>الشريحة 101</vt:lpstr>
      <vt:lpstr>الشريحة 102</vt:lpstr>
      <vt:lpstr>الشريحة 103</vt:lpstr>
      <vt:lpstr>الشريحة 104</vt:lpstr>
      <vt:lpstr>الشريحة 105</vt:lpstr>
      <vt:lpstr>الشريحة 106</vt:lpstr>
      <vt:lpstr>الشريحة 107</vt:lpstr>
      <vt:lpstr>الشريحة 108</vt:lpstr>
      <vt:lpstr>الشريحة 109</vt:lpstr>
      <vt:lpstr>الشريحة 110</vt:lpstr>
      <vt:lpstr>الشريحة 111</vt:lpstr>
      <vt:lpstr>الشريحة 112</vt:lpstr>
      <vt:lpstr>الشريحة 113</vt:lpstr>
      <vt:lpstr>الشريحة 114</vt:lpstr>
      <vt:lpstr>الشريحة 115</vt:lpstr>
      <vt:lpstr>الشريحة 116</vt:lpstr>
      <vt:lpstr>الشريحة 117</vt:lpstr>
      <vt:lpstr>الشريحة 118</vt:lpstr>
      <vt:lpstr>الشريحة 119</vt:lpstr>
      <vt:lpstr>الشريحة 120</vt:lpstr>
      <vt:lpstr>الشريحة 121</vt:lpstr>
      <vt:lpstr>الشريحة 122</vt:lpstr>
      <vt:lpstr>الشريحة 123</vt:lpstr>
      <vt:lpstr>الشريحة 124</vt:lpstr>
      <vt:lpstr>الشريحة 125</vt:lpstr>
      <vt:lpstr>الشريحة 126</vt:lpstr>
      <vt:lpstr>الشريحة 127</vt:lpstr>
      <vt:lpstr>الشريحة 128</vt:lpstr>
      <vt:lpstr>الشريحة 129</vt:lpstr>
      <vt:lpstr>الشريحة 130</vt:lpstr>
      <vt:lpstr>الشريحة 131</vt:lpstr>
      <vt:lpstr>الشريحة 132</vt:lpstr>
      <vt:lpstr>الشريحة 133</vt:lpstr>
      <vt:lpstr>الشريحة 134</vt:lpstr>
      <vt:lpstr>الشريحة 135</vt:lpstr>
      <vt:lpstr>الشريحة 136</vt:lpstr>
      <vt:lpstr>الشريحة 137</vt:lpstr>
      <vt:lpstr>الشريحة 138</vt:lpstr>
      <vt:lpstr>الشريحة 139</vt:lpstr>
      <vt:lpstr>الشريحة 140</vt:lpstr>
      <vt:lpstr>الشريحة 141</vt:lpstr>
      <vt:lpstr>الشريحة 142</vt:lpstr>
      <vt:lpstr>الشريحة 143</vt:lpstr>
      <vt:lpstr>الشريحة 144</vt:lpstr>
      <vt:lpstr>الشريحة 145</vt:lpstr>
      <vt:lpstr>الشريحة 146</vt:lpstr>
      <vt:lpstr>الشريحة 147</vt:lpstr>
      <vt:lpstr>الشريحة 148</vt:lpstr>
      <vt:lpstr>الشريحة 149</vt:lpstr>
      <vt:lpstr>الشريحة 150</vt:lpstr>
      <vt:lpstr>الشريحة 151</vt:lpstr>
      <vt:lpstr>الشريحة 152</vt:lpstr>
      <vt:lpstr>الشريحة 153</vt:lpstr>
      <vt:lpstr>الشريحة 154</vt:lpstr>
      <vt:lpstr>الشريحة 155</vt:lpstr>
      <vt:lpstr>الشريحة 156</vt:lpstr>
      <vt:lpstr>الشريحة 157</vt:lpstr>
      <vt:lpstr>الشريحة 158</vt:lpstr>
      <vt:lpstr>الشريحة 159</vt:lpstr>
      <vt:lpstr>الشريحة 160</vt:lpstr>
      <vt:lpstr>الشريحة 161</vt:lpstr>
      <vt:lpstr>الشريحة 162</vt:lpstr>
      <vt:lpstr>الشريحة 163</vt:lpstr>
      <vt:lpstr>الشريحة 164</vt:lpstr>
      <vt:lpstr>الشريحة 165</vt:lpstr>
      <vt:lpstr>الشريحة 166</vt:lpstr>
      <vt:lpstr>الشريحة 167</vt:lpstr>
      <vt:lpstr>الشريحة 168</vt:lpstr>
      <vt:lpstr>الشريحة 169</vt:lpstr>
      <vt:lpstr>الشريحة 170</vt:lpstr>
      <vt:lpstr>الشريحة 171</vt:lpstr>
      <vt:lpstr>الشريحة 172</vt:lpstr>
      <vt:lpstr>الشريحة 173</vt:lpstr>
      <vt:lpstr>الشريحة 174</vt:lpstr>
      <vt:lpstr>الشريحة 175</vt:lpstr>
      <vt:lpstr>الشريحة 176</vt:lpstr>
      <vt:lpstr>الشريحة 177</vt:lpstr>
      <vt:lpstr>الشريحة 178</vt:lpstr>
      <vt:lpstr>الشريحة 179</vt:lpstr>
      <vt:lpstr>الشريحة 180</vt:lpstr>
      <vt:lpstr>الشريحة 181</vt:lpstr>
      <vt:lpstr>الشريحة 182</vt:lpstr>
      <vt:lpstr>الشريحة 183</vt:lpstr>
      <vt:lpstr>الشريحة 184</vt:lpstr>
      <vt:lpstr>الشريحة 185</vt:lpstr>
      <vt:lpstr>الشريحة 186</vt:lpstr>
      <vt:lpstr>الشريحة 187</vt:lpstr>
      <vt:lpstr>الشريحة 188</vt:lpstr>
      <vt:lpstr>الشريحة 189</vt:lpstr>
      <vt:lpstr>الشريحة 190</vt:lpstr>
      <vt:lpstr>الشريحة 191</vt:lpstr>
      <vt:lpstr>الشريحة 192</vt:lpstr>
      <vt:lpstr>الشريحة 193</vt:lpstr>
      <vt:lpstr>الشريحة 194</vt:lpstr>
      <vt:lpstr>الشريحة 195</vt:lpstr>
      <vt:lpstr>الشريحة 196</vt:lpstr>
      <vt:lpstr>الشريحة 197</vt:lpstr>
      <vt:lpstr>الشريحة 198</vt:lpstr>
      <vt:lpstr>الشريحة 199</vt:lpstr>
    </vt:vector>
  </TitlesOfParts>
  <Company>By DR.Ahmed Saker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Dell</dc:creator>
  <cp:lastModifiedBy>Dell</cp:lastModifiedBy>
  <cp:revision>453</cp:revision>
  <dcterms:created xsi:type="dcterms:W3CDTF">2014-12-17T15:26:58Z</dcterms:created>
  <dcterms:modified xsi:type="dcterms:W3CDTF">2015-02-28T15:42:23Z</dcterms:modified>
</cp:coreProperties>
</file>